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2"/>
  </p:notesMasterIdLst>
  <p:sldIdLst>
    <p:sldId id="3650" r:id="rId5"/>
    <p:sldId id="3684" r:id="rId6"/>
    <p:sldId id="3683" r:id="rId7"/>
    <p:sldId id="3687" r:id="rId8"/>
    <p:sldId id="4854" r:id="rId9"/>
    <p:sldId id="4856" r:id="rId10"/>
    <p:sldId id="3670" r:id="rId11"/>
    <p:sldId id="3688" r:id="rId12"/>
    <p:sldId id="4844" r:id="rId13"/>
    <p:sldId id="4845" r:id="rId14"/>
    <p:sldId id="4828" r:id="rId15"/>
    <p:sldId id="4851" r:id="rId16"/>
    <p:sldId id="4776" r:id="rId17"/>
    <p:sldId id="4857" r:id="rId18"/>
    <p:sldId id="4858" r:id="rId19"/>
    <p:sldId id="4859" r:id="rId20"/>
    <p:sldId id="4860" r:id="rId21"/>
    <p:sldId id="4861" r:id="rId22"/>
    <p:sldId id="4862" r:id="rId23"/>
    <p:sldId id="4852" r:id="rId24"/>
    <p:sldId id="3643" r:id="rId25"/>
    <p:sldId id="3646" r:id="rId26"/>
    <p:sldId id="4850" r:id="rId27"/>
    <p:sldId id="3666" r:id="rId28"/>
    <p:sldId id="276" r:id="rId29"/>
    <p:sldId id="3694" r:id="rId30"/>
    <p:sldId id="4863" r:id="rId31"/>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1F3F"/>
    <a:srgbClr val="010614"/>
    <a:srgbClr val="081025"/>
    <a:srgbClr val="EE295C"/>
    <a:srgbClr val="4980F6"/>
    <a:srgbClr val="701B3E"/>
    <a:srgbClr val="7A4484"/>
    <a:srgbClr val="171E3A"/>
    <a:srgbClr val="000000"/>
    <a:srgbClr val="1517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39"/>
    <p:restoredTop sz="85364"/>
  </p:normalViewPr>
  <p:slideViewPr>
    <p:cSldViewPr snapToGrid="0" snapToObjects="1">
      <p:cViewPr varScale="1">
        <p:scale>
          <a:sx n="31" d="100"/>
          <a:sy n="31" d="100"/>
        </p:scale>
        <p:origin x="96" y="10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297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2286000"/>
            <a:ext cx="10972800" cy="6172200"/>
          </a:xfrm>
          <a:prstGeom prst="rect">
            <a:avLst/>
          </a:prstGeom>
          <a:noFill/>
          <a:ln w="12700">
            <a:solidFill>
              <a:prstClr val="black"/>
            </a:solidFill>
          </a:ln>
        </p:spPr>
      </p:sp>
      <p:sp>
        <p:nvSpPr>
          <p:cNvPr id="3" name="Notes Placeholder 2"/>
          <p:cNvSpPr>
            <a:spLocks noGrp="1"/>
          </p:cNvSpPr>
          <p:nvPr>
            <p:ph type="body" idx="1"/>
          </p:nvPr>
        </p:nvSpPr>
        <p:spPr>
          <a:xfrm>
            <a:off x="1028700" y="8801100"/>
            <a:ext cx="8229600" cy="720090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have Firewalls, Endpoint protection (EDR/XDR) solutions, Security intelligence and log and flow managers, data protection tools etc.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the most vulnerable and easiest way for cybercriminal to get into Your organization is to trick the user to do something for them and open access to company using so called social engineering attacks.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the question is - will Your employees be ready if someone attacks them with Social Engineering attack and what will they do even if they detect or suspect that it is Social Engineering attack. </a:t>
            </a:r>
            <a:endParaRPr lang="lv-LV" dirty="0"/>
          </a:p>
          <a:p>
            <a:endParaRPr lang="lv-LV" dirty="0"/>
          </a:p>
        </p:txBody>
      </p:sp>
    </p:spTree>
    <p:extLst>
      <p:ext uri="{BB962C8B-B14F-4D97-AF65-F5344CB8AC3E}">
        <p14:creationId xmlns:p14="http://schemas.microsoft.com/office/powerpoint/2010/main" val="3861386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2286000"/>
            <a:ext cx="10972800" cy="6172200"/>
          </a:xfrm>
          <a:prstGeom prst="rect">
            <a:avLst/>
          </a:prstGeom>
          <a:noFill/>
          <a:ln w="12700">
            <a:solidFill>
              <a:prstClr val="black"/>
            </a:solidFill>
          </a:ln>
        </p:spPr>
      </p:sp>
      <p:sp>
        <p:nvSpPr>
          <p:cNvPr id="3" name="Notes Placeholder 2"/>
          <p:cNvSpPr>
            <a:spLocks noGrp="1"/>
          </p:cNvSpPr>
          <p:nvPr>
            <p:ph type="body" idx="1"/>
          </p:nvPr>
        </p:nvSpPr>
        <p:spPr>
          <a:xfrm>
            <a:off x="1028700" y="8801100"/>
            <a:ext cx="8229600" cy="7200900"/>
          </a:xfrm>
          <a:prstGeom prst="rect">
            <a:avLst/>
          </a:prstGeom>
        </p:spPr>
        <p:txBody>
          <a:bodyPr/>
          <a:lstStyle/>
          <a:p>
            <a:endParaRPr lang="lv-LV" dirty="0"/>
          </a:p>
        </p:txBody>
      </p:sp>
    </p:spTree>
    <p:extLst>
      <p:ext uri="{BB962C8B-B14F-4D97-AF65-F5344CB8AC3E}">
        <p14:creationId xmlns:p14="http://schemas.microsoft.com/office/powerpoint/2010/main" val="1009445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2286000"/>
            <a:ext cx="10972800" cy="6172200"/>
          </a:xfrm>
          <a:prstGeom prst="rect">
            <a:avLst/>
          </a:prstGeom>
          <a:noFill/>
          <a:ln w="12700">
            <a:solidFill>
              <a:prstClr val="black"/>
            </a:solidFill>
          </a:ln>
        </p:spPr>
      </p:sp>
      <p:sp>
        <p:nvSpPr>
          <p:cNvPr id="3" name="Notes Placeholder 2"/>
          <p:cNvSpPr>
            <a:spLocks noGrp="1"/>
          </p:cNvSpPr>
          <p:nvPr>
            <p:ph type="body" idx="1"/>
          </p:nvPr>
        </p:nvSpPr>
        <p:spPr>
          <a:xfrm>
            <a:off x="1028700" y="8801100"/>
            <a:ext cx="8229600" cy="7200900"/>
          </a:xfrm>
          <a:prstGeom prst="rect">
            <a:avLst/>
          </a:prstGeom>
        </p:spPr>
        <p:txBody>
          <a:bodyPr/>
          <a:lstStyle/>
          <a:p>
            <a:endParaRPr lang="en-DE" dirty="0"/>
          </a:p>
        </p:txBody>
      </p:sp>
    </p:spTree>
    <p:extLst>
      <p:ext uri="{BB962C8B-B14F-4D97-AF65-F5344CB8AC3E}">
        <p14:creationId xmlns:p14="http://schemas.microsoft.com/office/powerpoint/2010/main" val="2581644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2286000"/>
            <a:ext cx="10972800" cy="6172200"/>
          </a:xfrm>
          <a:prstGeom prst="rect">
            <a:avLst/>
          </a:prstGeom>
          <a:noFill/>
          <a:ln w="12700">
            <a:solidFill>
              <a:prstClr val="black"/>
            </a:solidFill>
          </a:ln>
        </p:spPr>
      </p:sp>
      <p:sp>
        <p:nvSpPr>
          <p:cNvPr id="3" name="Notes Placeholder 2"/>
          <p:cNvSpPr>
            <a:spLocks noGrp="1"/>
          </p:cNvSpPr>
          <p:nvPr>
            <p:ph type="body" idx="1"/>
          </p:nvPr>
        </p:nvSpPr>
        <p:spPr>
          <a:xfrm>
            <a:off x="1028700" y="8801100"/>
            <a:ext cx="8229600" cy="7200900"/>
          </a:xfrm>
          <a:prstGeom prst="rect">
            <a:avLst/>
          </a:prstGeom>
        </p:spPr>
        <p:txBody>
          <a:bodyPr/>
          <a:lstStyle/>
          <a:p>
            <a:r>
              <a:rPr lang="en-US" noProof="0" dirty="0"/>
              <a:t>As You can see there are a lot of benefits</a:t>
            </a:r>
            <a:r>
              <a:rPr lang="lv-LV" noProof="0" dirty="0"/>
              <a:t> </a:t>
            </a:r>
            <a:r>
              <a:rPr lang="lv-LV" noProof="0" dirty="0" err="1"/>
              <a:t>for</a:t>
            </a:r>
            <a:r>
              <a:rPr lang="lv-LV" noProof="0" dirty="0"/>
              <a:t> HoxHunt </a:t>
            </a:r>
            <a:r>
              <a:rPr lang="lv-LV" noProof="0" dirty="0" err="1"/>
              <a:t>technology</a:t>
            </a:r>
            <a:r>
              <a:rPr lang="lv-LV" noProof="0" dirty="0"/>
              <a:t>. </a:t>
            </a:r>
            <a:endParaRPr lang="en-US" noProof="0" dirty="0"/>
          </a:p>
          <a:p>
            <a:r>
              <a:rPr lang="en-US" noProof="0" dirty="0"/>
              <a:t>So If You want to become a HoxHunt partner, please get in touch with our Local Cloud and Security team and let’s</a:t>
            </a:r>
            <a:r>
              <a:rPr lang="lv-LV" noProof="0" dirty="0"/>
              <a:t> </a:t>
            </a:r>
            <a:r>
              <a:rPr lang="lv-LV" noProof="0" dirty="0" err="1"/>
              <a:t>togehter</a:t>
            </a:r>
            <a:r>
              <a:rPr lang="en-US" noProof="0" dirty="0"/>
              <a:t> protect Your end customers from these pesky Phishing attacks!</a:t>
            </a:r>
          </a:p>
        </p:txBody>
      </p:sp>
    </p:spTree>
    <p:extLst>
      <p:ext uri="{BB962C8B-B14F-4D97-AF65-F5344CB8AC3E}">
        <p14:creationId xmlns:p14="http://schemas.microsoft.com/office/powerpoint/2010/main" val="2275797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2286000"/>
            <a:ext cx="10972800" cy="6172200"/>
          </a:xfrm>
          <a:prstGeom prst="rect">
            <a:avLst/>
          </a:prstGeom>
          <a:noFill/>
          <a:ln w="12700">
            <a:solidFill>
              <a:prstClr val="black"/>
            </a:solidFill>
          </a:ln>
        </p:spPr>
      </p:sp>
      <p:sp>
        <p:nvSpPr>
          <p:cNvPr id="3" name="Notes Placeholder 2"/>
          <p:cNvSpPr>
            <a:spLocks noGrp="1"/>
          </p:cNvSpPr>
          <p:nvPr>
            <p:ph type="body" idx="1"/>
          </p:nvPr>
        </p:nvSpPr>
        <p:spPr>
          <a:xfrm>
            <a:off x="1028700" y="8801100"/>
            <a:ext cx="8229600" cy="7200900"/>
          </a:xfrm>
          <a:prstGeom prst="rect">
            <a:avLst/>
          </a:prstGeom>
        </p:spPr>
        <p:txBody>
          <a:bodyPr/>
          <a:lstStyle/>
          <a:p>
            <a:r>
              <a:rPr lang="en-US" noProof="0" dirty="0"/>
              <a:t>As You can see there are a lot of benefits</a:t>
            </a:r>
            <a:r>
              <a:rPr lang="lv-LV" noProof="0" dirty="0"/>
              <a:t> </a:t>
            </a:r>
            <a:r>
              <a:rPr lang="lv-LV" noProof="0" dirty="0" err="1"/>
              <a:t>for</a:t>
            </a:r>
            <a:r>
              <a:rPr lang="lv-LV" noProof="0" dirty="0"/>
              <a:t> HoxHunt </a:t>
            </a:r>
            <a:r>
              <a:rPr lang="lv-LV" noProof="0" dirty="0" err="1"/>
              <a:t>technology</a:t>
            </a:r>
            <a:r>
              <a:rPr lang="lv-LV" noProof="0" dirty="0"/>
              <a:t>. </a:t>
            </a:r>
            <a:endParaRPr lang="en-US" noProof="0" dirty="0"/>
          </a:p>
          <a:p>
            <a:r>
              <a:rPr lang="en-US" noProof="0" dirty="0"/>
              <a:t>So If You want to become a HoxHunt partner, please get in touch with our Local Cloud and Security team and let’s</a:t>
            </a:r>
            <a:r>
              <a:rPr lang="lv-LV" noProof="0" dirty="0"/>
              <a:t> </a:t>
            </a:r>
            <a:r>
              <a:rPr lang="lv-LV" noProof="0" dirty="0" err="1"/>
              <a:t>togehter</a:t>
            </a:r>
            <a:r>
              <a:rPr lang="en-US" noProof="0" dirty="0"/>
              <a:t> protect Your end customers from these pesky Phishing attacks!</a:t>
            </a:r>
          </a:p>
        </p:txBody>
      </p:sp>
    </p:spTree>
    <p:extLst>
      <p:ext uri="{BB962C8B-B14F-4D97-AF65-F5344CB8AC3E}">
        <p14:creationId xmlns:p14="http://schemas.microsoft.com/office/powerpoint/2010/main" val="2523543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i-FI" sz="1800" dirty="0">
              <a:effectLst/>
              <a:latin typeface="Aptos" panose="020B0004020202020204" pitchFamily="34" charset="0"/>
            </a:endParaRPr>
          </a:p>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9163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2286000"/>
            <a:ext cx="10972800" cy="6172200"/>
          </a:xfrm>
          <a:prstGeom prst="rect">
            <a:avLst/>
          </a:prstGeom>
          <a:noFill/>
          <a:ln w="12700">
            <a:solidFill>
              <a:prstClr val="black"/>
            </a:solidFill>
          </a:ln>
        </p:spPr>
      </p:sp>
      <p:sp>
        <p:nvSpPr>
          <p:cNvPr id="3" name="Notes Placeholder 2"/>
          <p:cNvSpPr>
            <a:spLocks noGrp="1"/>
          </p:cNvSpPr>
          <p:nvPr>
            <p:ph type="body" idx="1"/>
          </p:nvPr>
        </p:nvSpPr>
        <p:spPr>
          <a:xfrm>
            <a:off x="1028700" y="8801100"/>
            <a:ext cx="8229600" cy="7200900"/>
          </a:xfrm>
          <a:prstGeom prst="rect">
            <a:avLst/>
          </a:prstGeom>
        </p:spPr>
        <p:txBody>
          <a:bodyPr/>
          <a:lstStyle/>
          <a:p>
            <a:endParaRPr lang="lv-LV" dirty="0"/>
          </a:p>
        </p:txBody>
      </p:sp>
    </p:spTree>
    <p:extLst>
      <p:ext uri="{BB962C8B-B14F-4D97-AF65-F5344CB8AC3E}">
        <p14:creationId xmlns:p14="http://schemas.microsoft.com/office/powerpoint/2010/main" val="2187101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2286000"/>
            <a:ext cx="10972800" cy="6172200"/>
          </a:xfrm>
          <a:prstGeom prst="rect">
            <a:avLst/>
          </a:prstGeom>
          <a:noFill/>
          <a:ln w="12700">
            <a:solidFill>
              <a:prstClr val="black"/>
            </a:solidFill>
          </a:ln>
        </p:spPr>
      </p:sp>
      <p:sp>
        <p:nvSpPr>
          <p:cNvPr id="3" name="Notes Placeholder 2"/>
          <p:cNvSpPr>
            <a:spLocks noGrp="1"/>
          </p:cNvSpPr>
          <p:nvPr>
            <p:ph type="body" idx="1"/>
          </p:nvPr>
        </p:nvSpPr>
        <p:spPr>
          <a:xfrm>
            <a:off x="1028700" y="8801100"/>
            <a:ext cx="8229600" cy="7200900"/>
          </a:xfrm>
          <a:prstGeom prst="rect">
            <a:avLst/>
          </a:prstGeom>
        </p:spPr>
        <p:txBody>
          <a:bodyPr/>
          <a:lstStyle/>
          <a:p>
            <a:endParaRPr lang="lv-LV" dirty="0"/>
          </a:p>
        </p:txBody>
      </p:sp>
    </p:spTree>
    <p:extLst>
      <p:ext uri="{BB962C8B-B14F-4D97-AF65-F5344CB8AC3E}">
        <p14:creationId xmlns:p14="http://schemas.microsoft.com/office/powerpoint/2010/main" val="4195192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2_Title 01">
    <p:spTree>
      <p:nvGrpSpPr>
        <p:cNvPr id="1" name=""/>
        <p:cNvGrpSpPr/>
        <p:nvPr/>
      </p:nvGrpSpPr>
      <p:grpSpPr>
        <a:xfrm>
          <a:off x="0" y="0"/>
          <a:ext cx="0" cy="0"/>
          <a:chOff x="0" y="0"/>
          <a:chExt cx="0" cy="0"/>
        </a:xfrm>
      </p:grpSpPr>
      <p:sp>
        <p:nvSpPr>
          <p:cNvPr id="5" name="Datumsplatzhalter 3">
            <a:extLst>
              <a:ext uri="{FF2B5EF4-FFF2-40B4-BE49-F238E27FC236}">
                <a16:creationId xmlns:a16="http://schemas.microsoft.com/office/drawing/2014/main" id="{A5DFDE19-3C3C-4AB9-A87E-5CEBD15EC196}"/>
              </a:ext>
            </a:extLst>
          </p:cNvPr>
          <p:cNvSpPr>
            <a:spLocks noGrp="1"/>
          </p:cNvSpPr>
          <p:nvPr>
            <p:ph type="dt" sz="half" idx="2"/>
          </p:nvPr>
        </p:nvSpPr>
        <p:spPr>
          <a:xfrm>
            <a:off x="14868816" y="9463982"/>
            <a:ext cx="1620000" cy="324038"/>
          </a:xfrm>
          <a:prstGeom prst="rect">
            <a:avLst/>
          </a:prstGeom>
        </p:spPr>
        <p:txBody>
          <a:bodyPr vert="horz" lIns="0" tIns="64800" rIns="0" bIns="0" rtlCol="0" anchor="t" anchorCtr="0"/>
          <a:lstStyle>
            <a:lvl1pPr algn="r">
              <a:defRPr sz="1200" b="1">
                <a:solidFill>
                  <a:schemeClr val="tx1"/>
                </a:solidFill>
              </a:defRPr>
            </a:lvl1pPr>
          </a:lstStyle>
          <a:p>
            <a:fld id="{DBF98817-4917-4099-9C66-C45E836619BB}" type="datetime3">
              <a:rPr lang="en-US" smtClean="0"/>
              <a:t>11 October 2024</a:t>
            </a:fld>
            <a:endParaRPr lang="de-DE"/>
          </a:p>
        </p:txBody>
      </p:sp>
      <p:sp>
        <p:nvSpPr>
          <p:cNvPr id="6" name="Fußzeilenplatzhalter 4">
            <a:extLst>
              <a:ext uri="{FF2B5EF4-FFF2-40B4-BE49-F238E27FC236}">
                <a16:creationId xmlns:a16="http://schemas.microsoft.com/office/drawing/2014/main" id="{78C79E0A-D267-453A-A7C6-BB5645AEF3AA}"/>
              </a:ext>
            </a:extLst>
          </p:cNvPr>
          <p:cNvSpPr>
            <a:spLocks noGrp="1"/>
          </p:cNvSpPr>
          <p:nvPr>
            <p:ph type="ftr" sz="quarter" idx="3"/>
          </p:nvPr>
        </p:nvSpPr>
        <p:spPr>
          <a:xfrm>
            <a:off x="826297" y="9463982"/>
            <a:ext cx="5617406" cy="324038"/>
          </a:xfrm>
          <a:prstGeom prst="rect">
            <a:avLst/>
          </a:prstGeom>
        </p:spPr>
        <p:txBody>
          <a:bodyPr vert="horz" lIns="0" tIns="64800" rIns="0" bIns="0" rtlCol="0" anchor="t" anchorCtr="0"/>
          <a:lstStyle>
            <a:lvl1pPr algn="l">
              <a:defRPr sz="1200" b="1">
                <a:solidFill>
                  <a:schemeClr val="tx1"/>
                </a:solidFill>
              </a:defRPr>
            </a:lvl1pPr>
          </a:lstStyle>
          <a:p>
            <a:r>
              <a:rPr lang="en-US"/>
              <a:t>ALSO SPOTLIGHT</a:t>
            </a:r>
            <a:endParaRPr lang="de-DE"/>
          </a:p>
        </p:txBody>
      </p:sp>
      <p:sp>
        <p:nvSpPr>
          <p:cNvPr id="7" name="Foliennummernplatzhalter 5">
            <a:extLst>
              <a:ext uri="{FF2B5EF4-FFF2-40B4-BE49-F238E27FC236}">
                <a16:creationId xmlns:a16="http://schemas.microsoft.com/office/drawing/2014/main" id="{91DED123-CE7C-42D6-945A-9E112B744F9F}"/>
              </a:ext>
            </a:extLst>
          </p:cNvPr>
          <p:cNvSpPr>
            <a:spLocks noGrp="1"/>
          </p:cNvSpPr>
          <p:nvPr>
            <p:ph type="sldNum" sz="quarter" idx="4"/>
          </p:nvPr>
        </p:nvSpPr>
        <p:spPr>
          <a:xfrm>
            <a:off x="16487775" y="9463982"/>
            <a:ext cx="973932" cy="324038"/>
          </a:xfrm>
          <a:prstGeom prst="rect">
            <a:avLst/>
          </a:prstGeom>
        </p:spPr>
        <p:txBody>
          <a:bodyPr vert="horz" lIns="0" tIns="14400" rIns="0" bIns="0" rtlCol="0" anchor="t" anchorCtr="0"/>
          <a:lstStyle>
            <a:lvl1pPr algn="r">
              <a:defRPr sz="1800" b="1">
                <a:solidFill>
                  <a:schemeClr val="tx1"/>
                </a:solidFill>
              </a:defRPr>
            </a:lvl1pPr>
          </a:lstStyle>
          <a:p>
            <a:fld id="{27B5B4E9-0313-4949-9CA1-0E585048ABAC}" type="slidenum">
              <a:rPr lang="de-DE" smtClean="0"/>
              <a:pPr/>
              <a:t>‹#›</a:t>
            </a:fld>
            <a:endParaRPr lang="de-DE"/>
          </a:p>
        </p:txBody>
      </p:sp>
      <p:cxnSp>
        <p:nvCxnSpPr>
          <p:cNvPr id="9" name="Gerade Verbindung 6">
            <a:extLst>
              <a:ext uri="{FF2B5EF4-FFF2-40B4-BE49-F238E27FC236}">
                <a16:creationId xmlns:a16="http://schemas.microsoft.com/office/drawing/2014/main" id="{AAD99FF9-A8A3-4BA3-B6C7-30CD38521BE4}"/>
              </a:ext>
            </a:extLst>
          </p:cNvPr>
          <p:cNvCxnSpPr>
            <a:cxnSpLocks/>
          </p:cNvCxnSpPr>
          <p:nvPr userDrawn="1"/>
        </p:nvCxnSpPr>
        <p:spPr>
          <a:xfrm>
            <a:off x="826297" y="9031932"/>
            <a:ext cx="16635413" cy="0"/>
          </a:xfrm>
          <a:prstGeom prst="line">
            <a:avLst/>
          </a:prstGeom>
          <a:ln w="28575" cmpd="sng">
            <a:solidFill>
              <a:srgbClr val="000000"/>
            </a:solidFill>
          </a:ln>
        </p:spPr>
        <p:style>
          <a:lnRef idx="1">
            <a:schemeClr val="accent1"/>
          </a:lnRef>
          <a:fillRef idx="0">
            <a:schemeClr val="accent1"/>
          </a:fillRef>
          <a:effectRef idx="0">
            <a:schemeClr val="accent1"/>
          </a:effectRef>
          <a:fontRef idx="minor">
            <a:schemeClr val="tx1"/>
          </a:fontRef>
        </p:style>
      </p:cxnSp>
      <p:pic>
        <p:nvPicPr>
          <p:cNvPr id="10" name="Grafik 9" descr="Ein Bild, das Schild, Essen, Zeichnung, Licht enthält.&#10;&#10;Automatisch generierte Beschreibung">
            <a:extLst>
              <a:ext uri="{FF2B5EF4-FFF2-40B4-BE49-F238E27FC236}">
                <a16:creationId xmlns:a16="http://schemas.microsoft.com/office/drawing/2014/main" id="{326D4CF1-CC80-4501-A723-E30428CEBF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27978" y="9189083"/>
            <a:ext cx="1080119" cy="786162"/>
          </a:xfrm>
          <a:prstGeom prst="rect">
            <a:avLst/>
          </a:prstGeom>
        </p:spPr>
      </p:pic>
      <p:sp>
        <p:nvSpPr>
          <p:cNvPr id="11" name="Titel 1">
            <a:extLst>
              <a:ext uri="{FF2B5EF4-FFF2-40B4-BE49-F238E27FC236}">
                <a16:creationId xmlns:a16="http://schemas.microsoft.com/office/drawing/2014/main" id="{C9159E60-CA86-4AD9-8557-C5E94CCD6E41}"/>
              </a:ext>
            </a:extLst>
          </p:cNvPr>
          <p:cNvSpPr>
            <a:spLocks noGrp="1"/>
          </p:cNvSpPr>
          <p:nvPr>
            <p:ph type="title"/>
          </p:nvPr>
        </p:nvSpPr>
        <p:spPr>
          <a:xfrm>
            <a:off x="827076" y="996666"/>
            <a:ext cx="16632000" cy="756717"/>
          </a:xfrm>
        </p:spPr>
        <p:txBody>
          <a:bodyPr/>
          <a:lstStyle/>
          <a:p>
            <a:r>
              <a:rPr lang="de-DE" dirty="0"/>
              <a:t>Mastertitelformat bearbeiten</a:t>
            </a:r>
          </a:p>
        </p:txBody>
      </p:sp>
      <p:sp>
        <p:nvSpPr>
          <p:cNvPr id="12" name="Inhaltsplatzhalter 2">
            <a:extLst>
              <a:ext uri="{FF2B5EF4-FFF2-40B4-BE49-F238E27FC236}">
                <a16:creationId xmlns:a16="http://schemas.microsoft.com/office/drawing/2014/main" id="{82A8CBF2-918A-44CF-814E-C8968BF824B2}"/>
              </a:ext>
            </a:extLst>
          </p:cNvPr>
          <p:cNvSpPr>
            <a:spLocks noGrp="1"/>
          </p:cNvSpPr>
          <p:nvPr>
            <p:ph sz="half" idx="1" hasCustomPrompt="1"/>
          </p:nvPr>
        </p:nvSpPr>
        <p:spPr>
          <a:xfrm>
            <a:off x="827976" y="2294186"/>
            <a:ext cx="8100000" cy="4427748"/>
          </a:xfrm>
        </p:spPr>
        <p:txBody>
          <a:bodyPr/>
          <a:lstStyle>
            <a:lvl5pPr>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13" name="Inhaltsplatzhalter 3">
            <a:extLst>
              <a:ext uri="{FF2B5EF4-FFF2-40B4-BE49-F238E27FC236}">
                <a16:creationId xmlns:a16="http://schemas.microsoft.com/office/drawing/2014/main" id="{B03139D5-0B96-40AA-9B21-36C115B7E520}"/>
              </a:ext>
            </a:extLst>
          </p:cNvPr>
          <p:cNvSpPr>
            <a:spLocks noGrp="1"/>
          </p:cNvSpPr>
          <p:nvPr>
            <p:ph sz="half" idx="10" hasCustomPrompt="1"/>
          </p:nvPr>
        </p:nvSpPr>
        <p:spPr>
          <a:xfrm>
            <a:off x="9360924" y="2294186"/>
            <a:ext cx="8100000" cy="4427748"/>
          </a:xfrm>
        </p:spPr>
        <p:txBody>
          <a:bodyPr/>
          <a:lstStyle>
            <a:lvl5pPr>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095368076"/>
      </p:ext>
    </p:extLst>
  </p:cSld>
  <p:clrMapOvr>
    <a:masterClrMapping/>
  </p:clrMapOvr>
  <p:extLst>
    <p:ext uri="{DCECCB84-F9BA-43D5-87BE-67443E8EF086}">
      <p15:sldGuideLst xmlns:p15="http://schemas.microsoft.com/office/powerpoint/2012/main">
        <p15:guide id="2" pos="756">
          <p15:clr>
            <a:srgbClr val="9FCC3B"/>
          </p15:clr>
        </p15:guide>
        <p15:guide id="4" pos="2706">
          <p15:clr>
            <a:srgbClr val="9FCC3B"/>
          </p15:clr>
        </p15:guide>
        <p15:guide id="5" orient="horz" pos="482">
          <p15:clr>
            <a:srgbClr val="9FCC3B"/>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Content Slide - Blank with Fram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0105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Section Slide Blank - Center">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a:prstGeom prst="rect">
            <a:avLst/>
          </a:prstGeom>
        </p:spPr>
        <p:txBody>
          <a:bodyPr anchor="b">
            <a:normAutofit/>
          </a:bodyPr>
          <a:lstStyle>
            <a:lvl1pPr algn="ctr">
              <a:defRPr sz="7199" baseline="0"/>
            </a:lvl1pPr>
          </a:lstStyle>
          <a:p>
            <a:r>
              <a:rPr lang="en-GB"/>
              <a:t>Click to edit Master title style</a:t>
            </a:r>
            <a:endParaRPr lang="en-US"/>
          </a:p>
        </p:txBody>
      </p:sp>
      <p:sp>
        <p:nvSpPr>
          <p:cNvPr id="3" name="Subtitle 2"/>
          <p:cNvSpPr>
            <a:spLocks noGrp="1"/>
          </p:cNvSpPr>
          <p:nvPr>
            <p:ph type="subTitle" idx="1"/>
          </p:nvPr>
        </p:nvSpPr>
        <p:spPr>
          <a:xfrm>
            <a:off x="2286000" y="5403057"/>
            <a:ext cx="13716000" cy="2483643"/>
          </a:xfrm>
          <a:prstGeom prst="rect">
            <a:avLst/>
          </a:prstGeom>
        </p:spPr>
        <p:txBody>
          <a:bodyPr>
            <a:normAutofit/>
          </a:bodyPr>
          <a:lstStyle>
            <a:lvl1pPr marL="0" indent="0" algn="ctr">
              <a:buNone/>
              <a:defRPr sz="2999" baseline="0">
                <a:latin typeface="Montserrat" pitchFamily="2" charset="77"/>
              </a:defRPr>
            </a:lvl1pPr>
            <a:lvl2pPr marL="685663" indent="0" algn="ctr">
              <a:buNone/>
              <a:defRPr sz="2999"/>
            </a:lvl2pPr>
            <a:lvl3pPr marL="1371326" indent="0" algn="ctr">
              <a:buNone/>
              <a:defRPr sz="2699"/>
            </a:lvl3pPr>
            <a:lvl4pPr marL="2056989" indent="0" algn="ctr">
              <a:buNone/>
              <a:defRPr sz="2400"/>
            </a:lvl4pPr>
            <a:lvl5pPr marL="2742651" indent="0" algn="ctr">
              <a:buNone/>
              <a:defRPr sz="2400"/>
            </a:lvl5pPr>
            <a:lvl6pPr marL="3428314" indent="0" algn="ctr">
              <a:buNone/>
              <a:defRPr sz="2400"/>
            </a:lvl6pPr>
            <a:lvl7pPr marL="4113977" indent="0" algn="ctr">
              <a:buNone/>
              <a:defRPr sz="2400"/>
            </a:lvl7pPr>
            <a:lvl8pPr marL="4799640" indent="0" algn="ctr">
              <a:buNone/>
              <a:defRPr sz="2400"/>
            </a:lvl8pPr>
            <a:lvl9pPr marL="5485303" indent="0" algn="ctr">
              <a:buNone/>
              <a:defRPr sz="2400"/>
            </a:lvl9pPr>
          </a:lstStyle>
          <a:p>
            <a:r>
              <a:rPr lang="en-GB"/>
              <a:t>Click to edit Master subtitle style</a:t>
            </a:r>
            <a:endParaRPr lang="en-US"/>
          </a:p>
        </p:txBody>
      </p:sp>
      <p:sp>
        <p:nvSpPr>
          <p:cNvPr id="4" name="Date Placeholder 3"/>
          <p:cNvSpPr>
            <a:spLocks noGrp="1"/>
          </p:cNvSpPr>
          <p:nvPr>
            <p:ph type="dt" sz="half" idx="10"/>
          </p:nvPr>
        </p:nvSpPr>
        <p:spPr>
          <a:xfrm>
            <a:off x="1257300" y="9534526"/>
            <a:ext cx="4114800" cy="547687"/>
          </a:xfrm>
          <a:prstGeom prst="rect">
            <a:avLst/>
          </a:prstGeom>
        </p:spPr>
        <p:txBody>
          <a:bodyPr/>
          <a:lstStyle/>
          <a:p>
            <a:fld id="{53D9A861-583B-4941-86E1-1D024F23F854}" type="datetimeFigureOut">
              <a:rPr lang="en-FI" smtClean="0"/>
              <a:t>10/11/2024</a:t>
            </a:fld>
            <a:endParaRPr lang="en-FI"/>
          </a:p>
        </p:txBody>
      </p:sp>
      <p:sp>
        <p:nvSpPr>
          <p:cNvPr id="5" name="Footer Placeholder 4"/>
          <p:cNvSpPr>
            <a:spLocks noGrp="1"/>
          </p:cNvSpPr>
          <p:nvPr>
            <p:ph type="ftr" sz="quarter" idx="11"/>
          </p:nvPr>
        </p:nvSpPr>
        <p:spPr>
          <a:xfrm>
            <a:off x="6057900" y="9534526"/>
            <a:ext cx="6172200" cy="547687"/>
          </a:xfrm>
          <a:prstGeom prst="rect">
            <a:avLst/>
          </a:prstGeom>
        </p:spPr>
        <p:txBody>
          <a:bodyPr/>
          <a:lstStyle/>
          <a:p>
            <a:endParaRPr lang="en-FI"/>
          </a:p>
        </p:txBody>
      </p:sp>
      <p:sp>
        <p:nvSpPr>
          <p:cNvPr id="6" name="Slide Number Placeholder 5"/>
          <p:cNvSpPr>
            <a:spLocks noGrp="1"/>
          </p:cNvSpPr>
          <p:nvPr>
            <p:ph type="sldNum" sz="quarter" idx="12"/>
          </p:nvPr>
        </p:nvSpPr>
        <p:spPr>
          <a:xfrm>
            <a:off x="12915900" y="9534526"/>
            <a:ext cx="4114800" cy="547687"/>
          </a:xfrm>
          <a:prstGeom prst="rect">
            <a:avLst/>
          </a:prstGeom>
        </p:spPr>
        <p:txBody>
          <a:bodyPr/>
          <a:lstStyle/>
          <a:p>
            <a:fld id="{69021E50-3AB3-1644-8E68-C7D0FDC2DAA5}" type="slidenum">
              <a:rPr lang="en-FI" smtClean="0"/>
              <a:t>‹#›</a:t>
            </a:fld>
            <a:endParaRPr lang="en-FI"/>
          </a:p>
        </p:txBody>
      </p:sp>
    </p:spTree>
    <p:extLst>
      <p:ext uri="{BB962C8B-B14F-4D97-AF65-F5344CB8AC3E}">
        <p14:creationId xmlns:p14="http://schemas.microsoft.com/office/powerpoint/2010/main" val="8161543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hyperlink" Target="mailto:Raivo.reigass@also.com" TargetMode="Externa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3" Type="http://schemas.openxmlformats.org/officeDocument/2006/relationships/image" Target="../media/image44.png"/><Relationship Id="rId18" Type="http://schemas.openxmlformats.org/officeDocument/2006/relationships/image" Target="../media/image49.png"/><Relationship Id="rId26" Type="http://schemas.openxmlformats.org/officeDocument/2006/relationships/image" Target="../media/image57.png"/><Relationship Id="rId39" Type="http://schemas.openxmlformats.org/officeDocument/2006/relationships/image" Target="../media/image70.png"/><Relationship Id="rId21" Type="http://schemas.openxmlformats.org/officeDocument/2006/relationships/image" Target="../media/image52.png"/><Relationship Id="rId34" Type="http://schemas.openxmlformats.org/officeDocument/2006/relationships/image" Target="../media/image65.png"/><Relationship Id="rId7" Type="http://schemas.openxmlformats.org/officeDocument/2006/relationships/image" Target="../media/image23.png"/><Relationship Id="rId2" Type="http://schemas.openxmlformats.org/officeDocument/2006/relationships/notesSlide" Target="../notesSlides/notesSlide6.xml"/><Relationship Id="rId16" Type="http://schemas.openxmlformats.org/officeDocument/2006/relationships/image" Target="../media/image47.png"/><Relationship Id="rId20" Type="http://schemas.openxmlformats.org/officeDocument/2006/relationships/image" Target="../media/image51.png"/><Relationship Id="rId29" Type="http://schemas.openxmlformats.org/officeDocument/2006/relationships/image" Target="../media/image60.png"/><Relationship Id="rId41" Type="http://schemas.openxmlformats.org/officeDocument/2006/relationships/image" Target="../media/image72.png"/><Relationship Id="rId1" Type="http://schemas.openxmlformats.org/officeDocument/2006/relationships/slideLayout" Target="../slideLayouts/slideLayout1.xml"/><Relationship Id="rId6" Type="http://schemas.openxmlformats.org/officeDocument/2006/relationships/image" Target="../media/image38.svg"/><Relationship Id="rId11" Type="http://schemas.openxmlformats.org/officeDocument/2006/relationships/image" Target="../media/image42.png"/><Relationship Id="rId24" Type="http://schemas.openxmlformats.org/officeDocument/2006/relationships/image" Target="../media/image55.png"/><Relationship Id="rId32" Type="http://schemas.openxmlformats.org/officeDocument/2006/relationships/image" Target="../media/image63.png"/><Relationship Id="rId37" Type="http://schemas.openxmlformats.org/officeDocument/2006/relationships/image" Target="../media/image68.png"/><Relationship Id="rId40" Type="http://schemas.openxmlformats.org/officeDocument/2006/relationships/image" Target="../media/image71.svg"/><Relationship Id="rId5" Type="http://schemas.openxmlformats.org/officeDocument/2006/relationships/image" Target="../media/image21.png"/><Relationship Id="rId15" Type="http://schemas.openxmlformats.org/officeDocument/2006/relationships/image" Target="../media/image46.png"/><Relationship Id="rId23" Type="http://schemas.openxmlformats.org/officeDocument/2006/relationships/image" Target="../media/image54.png"/><Relationship Id="rId28" Type="http://schemas.openxmlformats.org/officeDocument/2006/relationships/image" Target="../media/image59.png"/><Relationship Id="rId36" Type="http://schemas.openxmlformats.org/officeDocument/2006/relationships/image" Target="../media/image67.svg"/><Relationship Id="rId10" Type="http://schemas.openxmlformats.org/officeDocument/2006/relationships/image" Target="../media/image41.png"/><Relationship Id="rId19" Type="http://schemas.openxmlformats.org/officeDocument/2006/relationships/image" Target="../media/image50.png"/><Relationship Id="rId31" Type="http://schemas.openxmlformats.org/officeDocument/2006/relationships/image" Target="../media/image62.png"/><Relationship Id="rId4" Type="http://schemas.openxmlformats.org/officeDocument/2006/relationships/image" Target="../media/image37.svg"/><Relationship Id="rId9" Type="http://schemas.openxmlformats.org/officeDocument/2006/relationships/image" Target="../media/image40.png"/><Relationship Id="rId14" Type="http://schemas.openxmlformats.org/officeDocument/2006/relationships/image" Target="../media/image45.png"/><Relationship Id="rId22" Type="http://schemas.openxmlformats.org/officeDocument/2006/relationships/image" Target="../media/image53.png"/><Relationship Id="rId27" Type="http://schemas.openxmlformats.org/officeDocument/2006/relationships/image" Target="../media/image58.png"/><Relationship Id="rId30" Type="http://schemas.openxmlformats.org/officeDocument/2006/relationships/image" Target="../media/image61.png"/><Relationship Id="rId35" Type="http://schemas.openxmlformats.org/officeDocument/2006/relationships/image" Target="../media/image66.png"/><Relationship Id="rId8" Type="http://schemas.openxmlformats.org/officeDocument/2006/relationships/image" Target="../media/image39.svg"/><Relationship Id="rId3" Type="http://schemas.openxmlformats.org/officeDocument/2006/relationships/image" Target="../media/image36.png"/><Relationship Id="rId12" Type="http://schemas.openxmlformats.org/officeDocument/2006/relationships/image" Target="../media/image43.png"/><Relationship Id="rId17" Type="http://schemas.openxmlformats.org/officeDocument/2006/relationships/image" Target="../media/image48.png"/><Relationship Id="rId25" Type="http://schemas.openxmlformats.org/officeDocument/2006/relationships/image" Target="../media/image56.png"/><Relationship Id="rId33" Type="http://schemas.openxmlformats.org/officeDocument/2006/relationships/image" Target="../media/image64.png"/><Relationship Id="rId38" Type="http://schemas.openxmlformats.org/officeDocument/2006/relationships/image" Target="../media/image69.svg"/></Relationships>
</file>

<file path=ppt/slides/_rels/slide11.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18" Type="http://schemas.openxmlformats.org/officeDocument/2006/relationships/image" Target="../media/image88.png"/><Relationship Id="rId26" Type="http://schemas.openxmlformats.org/officeDocument/2006/relationships/image" Target="../media/image96.svg"/><Relationship Id="rId3" Type="http://schemas.openxmlformats.org/officeDocument/2006/relationships/image" Target="../media/image73.png"/><Relationship Id="rId21" Type="http://schemas.openxmlformats.org/officeDocument/2006/relationships/image" Target="../media/image91.svg"/><Relationship Id="rId7" Type="http://schemas.openxmlformats.org/officeDocument/2006/relationships/image" Target="../media/image77.png"/><Relationship Id="rId12" Type="http://schemas.openxmlformats.org/officeDocument/2006/relationships/image" Target="../media/image82.svg"/><Relationship Id="rId17" Type="http://schemas.openxmlformats.org/officeDocument/2006/relationships/image" Target="../media/image87.svg"/><Relationship Id="rId25" Type="http://schemas.openxmlformats.org/officeDocument/2006/relationships/image" Target="../media/image95.png"/><Relationship Id="rId2" Type="http://schemas.openxmlformats.org/officeDocument/2006/relationships/notesSlide" Target="../notesSlides/notesSlide7.xml"/><Relationship Id="rId16" Type="http://schemas.openxmlformats.org/officeDocument/2006/relationships/image" Target="../media/image86.png"/><Relationship Id="rId20" Type="http://schemas.openxmlformats.org/officeDocument/2006/relationships/image" Target="../media/image90.png"/><Relationship Id="rId29" Type="http://schemas.openxmlformats.org/officeDocument/2006/relationships/image" Target="../media/image99.png"/><Relationship Id="rId1" Type="http://schemas.openxmlformats.org/officeDocument/2006/relationships/slideLayout" Target="../slideLayouts/slideLayout1.xml"/><Relationship Id="rId6" Type="http://schemas.openxmlformats.org/officeDocument/2006/relationships/image" Target="../media/image76.svg"/><Relationship Id="rId11" Type="http://schemas.openxmlformats.org/officeDocument/2006/relationships/image" Target="../media/image81.png"/><Relationship Id="rId24" Type="http://schemas.openxmlformats.org/officeDocument/2006/relationships/image" Target="../media/image94.svg"/><Relationship Id="rId5" Type="http://schemas.openxmlformats.org/officeDocument/2006/relationships/image" Target="../media/image75.png"/><Relationship Id="rId15" Type="http://schemas.openxmlformats.org/officeDocument/2006/relationships/image" Target="../media/image85.png"/><Relationship Id="rId23" Type="http://schemas.openxmlformats.org/officeDocument/2006/relationships/image" Target="../media/image93.svg"/><Relationship Id="rId28" Type="http://schemas.openxmlformats.org/officeDocument/2006/relationships/image" Target="../media/image98.svg"/><Relationship Id="rId10" Type="http://schemas.openxmlformats.org/officeDocument/2006/relationships/image" Target="../media/image80.svg"/><Relationship Id="rId19" Type="http://schemas.openxmlformats.org/officeDocument/2006/relationships/image" Target="../media/image89.svg"/><Relationship Id="rId4" Type="http://schemas.openxmlformats.org/officeDocument/2006/relationships/image" Target="../media/image74.svg"/><Relationship Id="rId9" Type="http://schemas.openxmlformats.org/officeDocument/2006/relationships/image" Target="../media/image79.png"/><Relationship Id="rId14" Type="http://schemas.openxmlformats.org/officeDocument/2006/relationships/image" Target="../media/image84.svg"/><Relationship Id="rId22" Type="http://schemas.openxmlformats.org/officeDocument/2006/relationships/image" Target="../media/image92.png"/><Relationship Id="rId27" Type="http://schemas.openxmlformats.org/officeDocument/2006/relationships/image" Target="../media/image97.svg"/><Relationship Id="rId30" Type="http://schemas.openxmlformats.org/officeDocument/2006/relationships/image" Target="../media/image100.svg"/></Relationships>
</file>

<file path=ppt/slides/_rels/slide1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2.png"/><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117.svg"/><Relationship Id="rId13" Type="http://schemas.openxmlformats.org/officeDocument/2006/relationships/image" Target="../media/image122.svg"/><Relationship Id="rId18" Type="http://schemas.openxmlformats.org/officeDocument/2006/relationships/image" Target="../media/image127.svg"/><Relationship Id="rId3" Type="http://schemas.openxmlformats.org/officeDocument/2006/relationships/image" Target="../media/image113.png"/><Relationship Id="rId21" Type="http://schemas.openxmlformats.org/officeDocument/2006/relationships/image" Target="../media/image130.svg"/><Relationship Id="rId7" Type="http://schemas.openxmlformats.org/officeDocument/2006/relationships/image" Target="../media/image13.png"/><Relationship Id="rId12" Type="http://schemas.openxmlformats.org/officeDocument/2006/relationships/image" Target="../media/image121.svg"/><Relationship Id="rId17" Type="http://schemas.openxmlformats.org/officeDocument/2006/relationships/image" Target="../media/image126.png"/><Relationship Id="rId2" Type="http://schemas.openxmlformats.org/officeDocument/2006/relationships/notesSlide" Target="../notesSlides/notesSlide12.xml"/><Relationship Id="rId16" Type="http://schemas.openxmlformats.org/officeDocument/2006/relationships/image" Target="../media/image125.svg"/><Relationship Id="rId20" Type="http://schemas.openxmlformats.org/officeDocument/2006/relationships/image" Target="../media/image129.png"/><Relationship Id="rId1" Type="http://schemas.openxmlformats.org/officeDocument/2006/relationships/slideLayout" Target="../slideLayouts/slideLayout1.xml"/><Relationship Id="rId6" Type="http://schemas.openxmlformats.org/officeDocument/2006/relationships/image" Target="../media/image116.png"/><Relationship Id="rId11" Type="http://schemas.openxmlformats.org/officeDocument/2006/relationships/image" Target="../media/image120.png"/><Relationship Id="rId24" Type="http://schemas.openxmlformats.org/officeDocument/2006/relationships/image" Target="../media/image133.png"/><Relationship Id="rId5" Type="http://schemas.openxmlformats.org/officeDocument/2006/relationships/image" Target="../media/image115.png"/><Relationship Id="rId15" Type="http://schemas.openxmlformats.org/officeDocument/2006/relationships/image" Target="../media/image124.svg"/><Relationship Id="rId23" Type="http://schemas.openxmlformats.org/officeDocument/2006/relationships/image" Target="../media/image132.png"/><Relationship Id="rId10" Type="http://schemas.openxmlformats.org/officeDocument/2006/relationships/image" Target="../media/image119.svg"/><Relationship Id="rId19" Type="http://schemas.openxmlformats.org/officeDocument/2006/relationships/image" Target="../media/image128.png"/><Relationship Id="rId4" Type="http://schemas.openxmlformats.org/officeDocument/2006/relationships/image" Target="../media/image114.png"/><Relationship Id="rId9" Type="http://schemas.openxmlformats.org/officeDocument/2006/relationships/image" Target="../media/image118.png"/><Relationship Id="rId14" Type="http://schemas.openxmlformats.org/officeDocument/2006/relationships/image" Target="../media/image123.png"/><Relationship Id="rId22" Type="http://schemas.openxmlformats.org/officeDocument/2006/relationships/image" Target="../media/image131.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svg"/></Relationships>
</file>

<file path=ppt/slides/_rels/slide2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18" Type="http://schemas.openxmlformats.org/officeDocument/2006/relationships/image" Target="../media/image35.svg"/><Relationship Id="rId3" Type="http://schemas.openxmlformats.org/officeDocument/2006/relationships/image" Target="../media/image20.png"/><Relationship Id="rId7" Type="http://schemas.openxmlformats.org/officeDocument/2006/relationships/image" Target="../media/image24.svg"/><Relationship Id="rId12" Type="http://schemas.openxmlformats.org/officeDocument/2006/relationships/image" Target="../media/image29.png"/><Relationship Id="rId17" Type="http://schemas.openxmlformats.org/officeDocument/2006/relationships/image" Target="../media/image34.png"/><Relationship Id="rId2" Type="http://schemas.openxmlformats.org/officeDocument/2006/relationships/notesSlide" Target="../notesSlides/notesSlide5.xml"/><Relationship Id="rId16" Type="http://schemas.openxmlformats.org/officeDocument/2006/relationships/image" Target="../media/image33.svg"/><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svg"/><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D515F617-E25D-47D4-BBD3-2D9DD78AD59C}"/>
              </a:ext>
            </a:extLst>
          </p:cNvPr>
          <p:cNvSpPr>
            <a:spLocks noGrp="1"/>
          </p:cNvSpPr>
          <p:nvPr>
            <p:ph type="dt" sz="half" idx="2"/>
          </p:nvPr>
        </p:nvSpPr>
        <p:spPr/>
        <p:txBody>
          <a:bodyPr/>
          <a:lstStyle/>
          <a:p>
            <a:fld id="{94CE46BC-0CEB-4FD6-9659-FCAEEC4358D6}" type="datetime3">
              <a:rPr lang="lv-LV" smtClean="0"/>
              <a:t>11/10/24</a:t>
            </a:fld>
            <a:endParaRPr lang="lv-LV"/>
          </a:p>
        </p:txBody>
      </p:sp>
      <p:sp>
        <p:nvSpPr>
          <p:cNvPr id="7" name="Foliennummernplatzhalter 6">
            <a:extLst>
              <a:ext uri="{FF2B5EF4-FFF2-40B4-BE49-F238E27FC236}">
                <a16:creationId xmlns:a16="http://schemas.microsoft.com/office/drawing/2014/main" id="{A83CD0B8-1FE8-4239-92DF-DD4546910224}"/>
              </a:ext>
            </a:extLst>
          </p:cNvPr>
          <p:cNvSpPr>
            <a:spLocks noGrp="1"/>
          </p:cNvSpPr>
          <p:nvPr>
            <p:ph type="sldNum" sz="quarter" idx="4"/>
          </p:nvPr>
        </p:nvSpPr>
        <p:spPr/>
        <p:txBody>
          <a:bodyPr/>
          <a:lstStyle/>
          <a:p>
            <a:fld id="{27B5B4E9-0313-4949-9CA1-0E585048ABAC}" type="slidenum">
              <a:rPr lang="lv-LV" smtClean="0"/>
              <a:pPr/>
              <a:t>1</a:t>
            </a:fld>
            <a:endParaRPr lang="lv-LV"/>
          </a:p>
        </p:txBody>
      </p:sp>
      <p:pic>
        <p:nvPicPr>
          <p:cNvPr id="9" name="Object 1" descr="preencoded.png">
            <a:extLst>
              <a:ext uri="{FF2B5EF4-FFF2-40B4-BE49-F238E27FC236}">
                <a16:creationId xmlns:a16="http://schemas.microsoft.com/office/drawing/2014/main" id="{30B3868E-BE33-42A0-BA2D-0A760B944FA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5394961" y="750587"/>
            <a:ext cx="7105750" cy="1534842"/>
          </a:xfrm>
          <a:prstGeom prst="rect">
            <a:avLst/>
          </a:prstGeom>
        </p:spPr>
      </p:pic>
      <p:sp>
        <p:nvSpPr>
          <p:cNvPr id="2" name="Rectangle 1">
            <a:extLst>
              <a:ext uri="{FF2B5EF4-FFF2-40B4-BE49-F238E27FC236}">
                <a16:creationId xmlns:a16="http://schemas.microsoft.com/office/drawing/2014/main" id="{A5915B58-CB4D-46DD-B52F-BB7DD2F6FFC4}"/>
              </a:ext>
            </a:extLst>
          </p:cNvPr>
          <p:cNvSpPr/>
          <p:nvPr/>
        </p:nvSpPr>
        <p:spPr>
          <a:xfrm>
            <a:off x="8517467" y="9059333"/>
            <a:ext cx="2082800" cy="12276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lv-LV"/>
          </a:p>
        </p:txBody>
      </p:sp>
      <p:pic>
        <p:nvPicPr>
          <p:cNvPr id="3" name="Picture 2">
            <a:extLst>
              <a:ext uri="{FF2B5EF4-FFF2-40B4-BE49-F238E27FC236}">
                <a16:creationId xmlns:a16="http://schemas.microsoft.com/office/drawing/2014/main" id="{4D5D1764-313E-72EE-8AAF-A8D07CED0578}"/>
              </a:ext>
            </a:extLst>
          </p:cNvPr>
          <p:cNvPicPr>
            <a:picLocks noChangeAspect="1"/>
          </p:cNvPicPr>
          <p:nvPr/>
        </p:nvPicPr>
        <p:blipFill>
          <a:blip r:embed="rId4"/>
          <a:stretch>
            <a:fillRect/>
          </a:stretch>
        </p:blipFill>
        <p:spPr>
          <a:xfrm>
            <a:off x="15355613" y="9120127"/>
            <a:ext cx="2444181" cy="799109"/>
          </a:xfrm>
          <a:prstGeom prst="rect">
            <a:avLst/>
          </a:prstGeom>
        </p:spPr>
      </p:pic>
      <p:sp>
        <p:nvSpPr>
          <p:cNvPr id="8" name="Object7">
            <a:extLst>
              <a:ext uri="{FF2B5EF4-FFF2-40B4-BE49-F238E27FC236}">
                <a16:creationId xmlns:a16="http://schemas.microsoft.com/office/drawing/2014/main" id="{3A80929B-6986-3238-C847-8DDBD2604B17}"/>
              </a:ext>
            </a:extLst>
          </p:cNvPr>
          <p:cNvSpPr/>
          <p:nvPr/>
        </p:nvSpPr>
        <p:spPr>
          <a:xfrm>
            <a:off x="696235" y="3800421"/>
            <a:ext cx="16895530" cy="2686157"/>
          </a:xfrm>
          <a:prstGeom prst="rect">
            <a:avLst/>
          </a:prstGeom>
          <a:noFill/>
          <a:ln/>
        </p:spPr>
        <p:txBody>
          <a:bodyPr wrap="square" lIns="0" tIns="0" rIns="0" bIns="0" rtlCol="0" anchor="t"/>
          <a:lstStyle/>
          <a:p>
            <a:pPr algn="ctr">
              <a:lnSpc>
                <a:spcPts val="7000"/>
              </a:lnSpc>
            </a:pPr>
            <a:r>
              <a:rPr lang="lv-LV" sz="6600" cap="all" dirty="0">
                <a:solidFill>
                  <a:srgbClr val="FFFFFF"/>
                </a:solidFill>
                <a:latin typeface="Montserrat SemiBold" pitchFamily="34" charset="0"/>
                <a:ea typeface="Montserrat SemiBold" pitchFamily="34" charset="-122"/>
                <a:cs typeface="Montserrat SemiBold" pitchFamily="34" charset="-120"/>
              </a:rPr>
              <a:t>Cilvēku risku pārvaldība mainot organizācijas darbinieku kiberdrošības kultūru</a:t>
            </a:r>
            <a:endParaRPr lang="en-US" sz="6600" dirty="0"/>
          </a:p>
        </p:txBody>
      </p:sp>
      <p:sp>
        <p:nvSpPr>
          <p:cNvPr id="4" name="Rectangle 3">
            <a:extLst>
              <a:ext uri="{FF2B5EF4-FFF2-40B4-BE49-F238E27FC236}">
                <a16:creationId xmlns:a16="http://schemas.microsoft.com/office/drawing/2014/main" id="{23C2BFE1-D50D-61BB-3AA7-25D5017A36A4}"/>
              </a:ext>
            </a:extLst>
          </p:cNvPr>
          <p:cNvSpPr/>
          <p:nvPr/>
        </p:nvSpPr>
        <p:spPr>
          <a:xfrm>
            <a:off x="488206" y="7609490"/>
            <a:ext cx="5780690" cy="217853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r>
              <a:rPr lang="lv-LV" sz="3200" b="1" dirty="0"/>
              <a:t>Raivo Reigass</a:t>
            </a:r>
          </a:p>
          <a:p>
            <a:r>
              <a:rPr lang="lv-LV" sz="2400" b="1" dirty="0">
                <a:effectLst/>
                <a:latin typeface="Aptos" panose="020B0004020202020204" pitchFamily="34" charset="0"/>
                <a:ea typeface="Aptos" panose="020B0004020202020204" pitchFamily="34" charset="0"/>
                <a:cs typeface="Times New Roman" panose="02020603050405020304" pitchFamily="18" charset="0"/>
              </a:rPr>
              <a:t>ALSO Grupa, Drošības risinājumu Eiropas partneru vadītājās </a:t>
            </a:r>
            <a:endParaRPr lang="lv-LV" sz="2400" dirty="0"/>
          </a:p>
          <a:p>
            <a:r>
              <a:rPr lang="lv-LV" sz="2400" dirty="0">
                <a:hlinkClick r:id="rId5"/>
              </a:rPr>
              <a:t>raivo.reigass@also.com</a:t>
            </a:r>
            <a:endParaRPr lang="lv-LV" sz="2400" dirty="0"/>
          </a:p>
        </p:txBody>
      </p:sp>
    </p:spTree>
    <p:extLst>
      <p:ext uri="{BB962C8B-B14F-4D97-AF65-F5344CB8AC3E}">
        <p14:creationId xmlns:p14="http://schemas.microsoft.com/office/powerpoint/2010/main" val="17805326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31F3F"/>
        </a:solidFill>
        <a:effectLst/>
      </p:bgPr>
    </p:bg>
    <p:spTree>
      <p:nvGrpSpPr>
        <p:cNvPr id="1" name=""/>
        <p:cNvGrpSpPr/>
        <p:nvPr/>
      </p:nvGrpSpPr>
      <p:grpSpPr>
        <a:xfrm>
          <a:off x="0" y="0"/>
          <a:ext cx="0" cy="0"/>
          <a:chOff x="0" y="0"/>
          <a:chExt cx="0" cy="0"/>
        </a:xfrm>
      </p:grpSpPr>
      <p:pic>
        <p:nvPicPr>
          <p:cNvPr id="3" name="Image 1" descr="preencoded.png"/>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533525" y="4848225"/>
            <a:ext cx="15220950" cy="4695825"/>
          </a:xfrm>
          <a:prstGeom prst="rect">
            <a:avLst/>
          </a:prstGeom>
        </p:spPr>
      </p:pic>
      <p:pic>
        <p:nvPicPr>
          <p:cNvPr id="4" name="Image 2" descr="preencoded.png"/>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746988" y="3526836"/>
            <a:ext cx="2797615" cy="1615083"/>
          </a:xfrm>
          <a:prstGeom prst="rect">
            <a:avLst/>
          </a:prstGeom>
        </p:spPr>
      </p:pic>
      <p:pic>
        <p:nvPicPr>
          <p:cNvPr id="5" name="Image 3" descr="preencoded.png"/>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867817" y="3515627"/>
            <a:ext cx="2555946" cy="1475566"/>
          </a:xfrm>
          <a:prstGeom prst="rect">
            <a:avLst/>
          </a:prstGeom>
        </p:spPr>
      </p:pic>
      <p:pic>
        <p:nvPicPr>
          <p:cNvPr id="6" name="Image 4" descr="preencoded.png"/>
          <p:cNvPicPr>
            <a:picLocks noChangeAspect="1"/>
          </p:cNvPicPr>
          <p:nvPr/>
        </p:nvPicPr>
        <p:blipFill>
          <a:blip r:embed="rId9"/>
          <a:srcRect/>
          <a:stretch/>
        </p:blipFill>
        <p:spPr>
          <a:xfrm>
            <a:off x="8753763" y="3257550"/>
            <a:ext cx="778911" cy="1472403"/>
          </a:xfrm>
          <a:prstGeom prst="rect">
            <a:avLst/>
          </a:prstGeom>
        </p:spPr>
      </p:pic>
      <p:pic>
        <p:nvPicPr>
          <p:cNvPr id="7" name="Image 5" descr="preencoded.png"/>
          <p:cNvPicPr>
            <a:picLocks noChangeAspect="1"/>
          </p:cNvPicPr>
          <p:nvPr/>
        </p:nvPicPr>
        <p:blipFill>
          <a:blip r:embed="rId10"/>
          <a:srcRect/>
          <a:stretch/>
        </p:blipFill>
        <p:spPr>
          <a:xfrm>
            <a:off x="8307139" y="3478225"/>
            <a:ext cx="601824" cy="1022877"/>
          </a:xfrm>
          <a:prstGeom prst="rect">
            <a:avLst/>
          </a:prstGeom>
        </p:spPr>
      </p:pic>
      <p:pic>
        <p:nvPicPr>
          <p:cNvPr id="8" name="Image 6" descr="preencoded.png"/>
          <p:cNvPicPr>
            <a:picLocks noChangeAspect="1"/>
          </p:cNvPicPr>
          <p:nvPr/>
        </p:nvPicPr>
        <p:blipFill>
          <a:blip r:embed="rId11"/>
          <a:srcRect/>
          <a:stretch/>
        </p:blipFill>
        <p:spPr>
          <a:xfrm>
            <a:off x="9377828" y="3478225"/>
            <a:ext cx="601824" cy="1022877"/>
          </a:xfrm>
          <a:prstGeom prst="rect">
            <a:avLst/>
          </a:prstGeom>
        </p:spPr>
      </p:pic>
      <p:pic>
        <p:nvPicPr>
          <p:cNvPr id="9" name="Image 7" descr="preencoded.png"/>
          <p:cNvPicPr>
            <a:picLocks noChangeAspect="1"/>
          </p:cNvPicPr>
          <p:nvPr/>
        </p:nvPicPr>
        <p:blipFill>
          <a:blip r:embed="rId12"/>
          <a:srcRect/>
          <a:stretch/>
        </p:blipFill>
        <p:spPr>
          <a:xfrm>
            <a:off x="4087006" y="4528365"/>
            <a:ext cx="1056131" cy="1371302"/>
          </a:xfrm>
          <a:prstGeom prst="rect">
            <a:avLst/>
          </a:prstGeom>
        </p:spPr>
      </p:pic>
      <p:pic>
        <p:nvPicPr>
          <p:cNvPr id="10" name="Image 8" descr="preencoded.png"/>
          <p:cNvPicPr>
            <a:picLocks noChangeAspect="1"/>
          </p:cNvPicPr>
          <p:nvPr/>
        </p:nvPicPr>
        <p:blipFill>
          <a:blip r:embed="rId13"/>
          <a:srcRect/>
          <a:stretch/>
        </p:blipFill>
        <p:spPr>
          <a:xfrm>
            <a:off x="1085850" y="6446993"/>
            <a:ext cx="1056131" cy="1371302"/>
          </a:xfrm>
          <a:prstGeom prst="rect">
            <a:avLst/>
          </a:prstGeom>
        </p:spPr>
      </p:pic>
      <p:pic>
        <p:nvPicPr>
          <p:cNvPr id="11" name="Image 9" descr="preencoded.png"/>
          <p:cNvPicPr>
            <a:picLocks noChangeAspect="1"/>
          </p:cNvPicPr>
          <p:nvPr/>
        </p:nvPicPr>
        <p:blipFill>
          <a:blip r:embed="rId14"/>
          <a:srcRect/>
          <a:stretch/>
        </p:blipFill>
        <p:spPr>
          <a:xfrm>
            <a:off x="2486025" y="5514082"/>
            <a:ext cx="1056131" cy="1371302"/>
          </a:xfrm>
          <a:prstGeom prst="rect">
            <a:avLst/>
          </a:prstGeom>
        </p:spPr>
      </p:pic>
      <p:pic>
        <p:nvPicPr>
          <p:cNvPr id="12" name="Image 10" descr="preencoded.png"/>
          <p:cNvPicPr>
            <a:picLocks noChangeAspect="1"/>
          </p:cNvPicPr>
          <p:nvPr/>
        </p:nvPicPr>
        <p:blipFill>
          <a:blip r:embed="rId15"/>
          <a:srcRect/>
          <a:stretch/>
        </p:blipFill>
        <p:spPr>
          <a:xfrm>
            <a:off x="10297669" y="6517407"/>
            <a:ext cx="1056131" cy="1371302"/>
          </a:xfrm>
          <a:prstGeom prst="rect">
            <a:avLst/>
          </a:prstGeom>
        </p:spPr>
      </p:pic>
      <p:pic>
        <p:nvPicPr>
          <p:cNvPr id="13" name="Image 11" descr="preencoded.png"/>
          <p:cNvPicPr>
            <a:picLocks noChangeAspect="1"/>
          </p:cNvPicPr>
          <p:nvPr/>
        </p:nvPicPr>
        <p:blipFill>
          <a:blip r:embed="rId16"/>
          <a:srcRect/>
          <a:stretch/>
        </p:blipFill>
        <p:spPr>
          <a:xfrm>
            <a:off x="11812144" y="7503123"/>
            <a:ext cx="1056131" cy="1371302"/>
          </a:xfrm>
          <a:prstGeom prst="rect">
            <a:avLst/>
          </a:prstGeom>
        </p:spPr>
      </p:pic>
      <p:pic>
        <p:nvPicPr>
          <p:cNvPr id="14" name="Image 12" descr="preencoded.png"/>
          <p:cNvPicPr>
            <a:picLocks noChangeAspect="1"/>
          </p:cNvPicPr>
          <p:nvPr/>
        </p:nvPicPr>
        <p:blipFill>
          <a:blip r:embed="rId17"/>
          <a:srcRect/>
          <a:stretch/>
        </p:blipFill>
        <p:spPr>
          <a:xfrm>
            <a:off x="13250419" y="8436043"/>
            <a:ext cx="1056131" cy="1371302"/>
          </a:xfrm>
          <a:prstGeom prst="rect">
            <a:avLst/>
          </a:prstGeom>
        </p:spPr>
      </p:pic>
      <p:pic>
        <p:nvPicPr>
          <p:cNvPr id="15" name="Image 13" descr="preencoded.png"/>
          <p:cNvPicPr>
            <a:picLocks noChangeAspect="1"/>
          </p:cNvPicPr>
          <p:nvPr/>
        </p:nvPicPr>
        <p:blipFill>
          <a:blip r:embed="rId18"/>
          <a:srcRect/>
          <a:stretch/>
        </p:blipFill>
        <p:spPr>
          <a:xfrm>
            <a:off x="4095750" y="8436043"/>
            <a:ext cx="1056131" cy="1371302"/>
          </a:xfrm>
          <a:prstGeom prst="rect">
            <a:avLst/>
          </a:prstGeom>
        </p:spPr>
      </p:pic>
      <p:pic>
        <p:nvPicPr>
          <p:cNvPr id="16" name="Image 14" descr="preencoded.png"/>
          <p:cNvPicPr>
            <a:picLocks noChangeAspect="1"/>
          </p:cNvPicPr>
          <p:nvPr/>
        </p:nvPicPr>
        <p:blipFill>
          <a:blip r:embed="rId19"/>
          <a:srcRect/>
          <a:stretch/>
        </p:blipFill>
        <p:spPr>
          <a:xfrm>
            <a:off x="5429250" y="7503123"/>
            <a:ext cx="1056131" cy="1371302"/>
          </a:xfrm>
          <a:prstGeom prst="rect">
            <a:avLst/>
          </a:prstGeom>
        </p:spPr>
      </p:pic>
      <p:pic>
        <p:nvPicPr>
          <p:cNvPr id="17" name="Image 15" descr="preencoded.png"/>
          <p:cNvPicPr>
            <a:picLocks noChangeAspect="1"/>
          </p:cNvPicPr>
          <p:nvPr/>
        </p:nvPicPr>
        <p:blipFill>
          <a:blip r:embed="rId20"/>
          <a:srcRect/>
          <a:stretch/>
        </p:blipFill>
        <p:spPr>
          <a:xfrm>
            <a:off x="6934200" y="8497639"/>
            <a:ext cx="1056131" cy="1371302"/>
          </a:xfrm>
          <a:prstGeom prst="rect">
            <a:avLst/>
          </a:prstGeom>
        </p:spPr>
      </p:pic>
      <p:pic>
        <p:nvPicPr>
          <p:cNvPr id="18" name="Image 16" descr="preencoded.png"/>
          <p:cNvPicPr>
            <a:picLocks noChangeAspect="1"/>
          </p:cNvPicPr>
          <p:nvPr/>
        </p:nvPicPr>
        <p:blipFill>
          <a:blip r:embed="rId21"/>
          <a:srcRect/>
          <a:stretch/>
        </p:blipFill>
        <p:spPr>
          <a:xfrm>
            <a:off x="10296525" y="8497639"/>
            <a:ext cx="1056131" cy="1371302"/>
          </a:xfrm>
          <a:prstGeom prst="rect">
            <a:avLst/>
          </a:prstGeom>
        </p:spPr>
      </p:pic>
      <p:pic>
        <p:nvPicPr>
          <p:cNvPr id="19" name="Image 17" descr="preencoded.png"/>
          <p:cNvPicPr>
            <a:picLocks noChangeAspect="1"/>
          </p:cNvPicPr>
          <p:nvPr/>
        </p:nvPicPr>
        <p:blipFill>
          <a:blip r:embed="rId22"/>
          <a:srcRect/>
          <a:stretch/>
        </p:blipFill>
        <p:spPr>
          <a:xfrm>
            <a:off x="6935344" y="6517407"/>
            <a:ext cx="1056131" cy="1371302"/>
          </a:xfrm>
          <a:prstGeom prst="rect">
            <a:avLst/>
          </a:prstGeom>
        </p:spPr>
      </p:pic>
      <p:pic>
        <p:nvPicPr>
          <p:cNvPr id="20" name="Image 18" descr="preencoded.png"/>
          <p:cNvPicPr>
            <a:picLocks noChangeAspect="1"/>
          </p:cNvPicPr>
          <p:nvPr/>
        </p:nvPicPr>
        <p:blipFill>
          <a:blip r:embed="rId23"/>
          <a:srcRect/>
          <a:stretch/>
        </p:blipFill>
        <p:spPr>
          <a:xfrm>
            <a:off x="10297669" y="4528365"/>
            <a:ext cx="1056131" cy="1371302"/>
          </a:xfrm>
          <a:prstGeom prst="rect">
            <a:avLst/>
          </a:prstGeom>
        </p:spPr>
      </p:pic>
      <p:pic>
        <p:nvPicPr>
          <p:cNvPr id="21" name="Image 19" descr="preencoded.png"/>
          <p:cNvPicPr>
            <a:picLocks noChangeAspect="1"/>
          </p:cNvPicPr>
          <p:nvPr/>
        </p:nvPicPr>
        <p:blipFill>
          <a:blip r:embed="rId24"/>
          <a:srcRect/>
          <a:stretch/>
        </p:blipFill>
        <p:spPr>
          <a:xfrm>
            <a:off x="5429250" y="5575697"/>
            <a:ext cx="1056131" cy="1371302"/>
          </a:xfrm>
          <a:prstGeom prst="rect">
            <a:avLst/>
          </a:prstGeom>
        </p:spPr>
      </p:pic>
      <p:pic>
        <p:nvPicPr>
          <p:cNvPr id="22" name="Image 20" descr="preencoded.png"/>
          <p:cNvPicPr>
            <a:picLocks noChangeAspect="1"/>
          </p:cNvPicPr>
          <p:nvPr/>
        </p:nvPicPr>
        <p:blipFill>
          <a:blip r:embed="rId25"/>
          <a:srcRect/>
          <a:stretch/>
        </p:blipFill>
        <p:spPr>
          <a:xfrm>
            <a:off x="11812144" y="5575697"/>
            <a:ext cx="1056131" cy="1371302"/>
          </a:xfrm>
          <a:prstGeom prst="rect">
            <a:avLst/>
          </a:prstGeom>
        </p:spPr>
      </p:pic>
      <p:pic>
        <p:nvPicPr>
          <p:cNvPr id="23" name="Image 21" descr="preencoded.png"/>
          <p:cNvPicPr>
            <a:picLocks noChangeAspect="1"/>
          </p:cNvPicPr>
          <p:nvPr/>
        </p:nvPicPr>
        <p:blipFill>
          <a:blip r:embed="rId26"/>
          <a:srcRect/>
          <a:stretch/>
        </p:blipFill>
        <p:spPr>
          <a:xfrm>
            <a:off x="13250419" y="6561413"/>
            <a:ext cx="1056131" cy="1371302"/>
          </a:xfrm>
          <a:prstGeom prst="rect">
            <a:avLst/>
          </a:prstGeom>
        </p:spPr>
      </p:pic>
      <p:pic>
        <p:nvPicPr>
          <p:cNvPr id="24" name="Image 22" descr="preencoded.png"/>
          <p:cNvPicPr>
            <a:picLocks noChangeAspect="1"/>
          </p:cNvPicPr>
          <p:nvPr/>
        </p:nvPicPr>
        <p:blipFill>
          <a:blip r:embed="rId27"/>
          <a:srcRect/>
          <a:stretch/>
        </p:blipFill>
        <p:spPr>
          <a:xfrm>
            <a:off x="14797897" y="7494324"/>
            <a:ext cx="1056131" cy="1371302"/>
          </a:xfrm>
          <a:prstGeom prst="rect">
            <a:avLst/>
          </a:prstGeom>
        </p:spPr>
      </p:pic>
      <p:pic>
        <p:nvPicPr>
          <p:cNvPr id="25" name="Image 23" descr="preencoded.png"/>
          <p:cNvPicPr>
            <a:picLocks noChangeAspect="1"/>
          </p:cNvPicPr>
          <p:nvPr/>
        </p:nvPicPr>
        <p:blipFill>
          <a:blip r:embed="rId28"/>
          <a:srcRect/>
          <a:stretch/>
        </p:blipFill>
        <p:spPr>
          <a:xfrm>
            <a:off x="2486025" y="7494324"/>
            <a:ext cx="1056131" cy="1371302"/>
          </a:xfrm>
          <a:prstGeom prst="rect">
            <a:avLst/>
          </a:prstGeom>
        </p:spPr>
      </p:pic>
      <p:pic>
        <p:nvPicPr>
          <p:cNvPr id="26" name="Image 24" descr="preencoded.png"/>
          <p:cNvPicPr>
            <a:picLocks noChangeAspect="1"/>
          </p:cNvPicPr>
          <p:nvPr/>
        </p:nvPicPr>
        <p:blipFill>
          <a:blip r:embed="rId29"/>
          <a:srcRect/>
          <a:stretch/>
        </p:blipFill>
        <p:spPr>
          <a:xfrm>
            <a:off x="4086225" y="6429375"/>
            <a:ext cx="1056131" cy="1371302"/>
          </a:xfrm>
          <a:prstGeom prst="rect">
            <a:avLst/>
          </a:prstGeom>
        </p:spPr>
      </p:pic>
      <p:pic>
        <p:nvPicPr>
          <p:cNvPr id="27" name="Image 25" descr="preencoded.png"/>
          <p:cNvPicPr>
            <a:picLocks noChangeAspect="1"/>
          </p:cNvPicPr>
          <p:nvPr/>
        </p:nvPicPr>
        <p:blipFill>
          <a:blip r:embed="rId30"/>
          <a:srcRect/>
          <a:stretch/>
        </p:blipFill>
        <p:spPr>
          <a:xfrm>
            <a:off x="8619548" y="5593296"/>
            <a:ext cx="1056131" cy="1371302"/>
          </a:xfrm>
          <a:prstGeom prst="rect">
            <a:avLst/>
          </a:prstGeom>
        </p:spPr>
      </p:pic>
      <p:pic>
        <p:nvPicPr>
          <p:cNvPr id="28" name="Image 26" descr="preencoded.png"/>
          <p:cNvPicPr>
            <a:picLocks noChangeAspect="1"/>
          </p:cNvPicPr>
          <p:nvPr/>
        </p:nvPicPr>
        <p:blipFill>
          <a:blip r:embed="rId31"/>
          <a:srcRect/>
          <a:stretch/>
        </p:blipFill>
        <p:spPr>
          <a:xfrm>
            <a:off x="8619548" y="7503123"/>
            <a:ext cx="1056131" cy="1371302"/>
          </a:xfrm>
          <a:prstGeom prst="rect">
            <a:avLst/>
          </a:prstGeom>
        </p:spPr>
      </p:pic>
      <p:pic>
        <p:nvPicPr>
          <p:cNvPr id="29" name="Image 27" descr="preencoded.png"/>
          <p:cNvPicPr>
            <a:picLocks noChangeAspect="1"/>
          </p:cNvPicPr>
          <p:nvPr/>
        </p:nvPicPr>
        <p:blipFill>
          <a:blip r:embed="rId32"/>
          <a:srcRect/>
          <a:stretch/>
        </p:blipFill>
        <p:spPr>
          <a:xfrm>
            <a:off x="13250419" y="4528365"/>
            <a:ext cx="1056131" cy="1371302"/>
          </a:xfrm>
          <a:prstGeom prst="rect">
            <a:avLst/>
          </a:prstGeom>
        </p:spPr>
      </p:pic>
      <p:pic>
        <p:nvPicPr>
          <p:cNvPr id="30" name="Image 28" descr="preencoded.png"/>
          <p:cNvPicPr>
            <a:picLocks noChangeAspect="1"/>
          </p:cNvPicPr>
          <p:nvPr/>
        </p:nvPicPr>
        <p:blipFill>
          <a:blip r:embed="rId33"/>
          <a:srcRect/>
          <a:stretch/>
        </p:blipFill>
        <p:spPr>
          <a:xfrm>
            <a:off x="14797897" y="5514082"/>
            <a:ext cx="1056131" cy="1371302"/>
          </a:xfrm>
          <a:prstGeom prst="rect">
            <a:avLst/>
          </a:prstGeom>
        </p:spPr>
      </p:pic>
      <p:pic>
        <p:nvPicPr>
          <p:cNvPr id="31" name="Image 29" descr="preencoded.png"/>
          <p:cNvPicPr>
            <a:picLocks noChangeAspect="1"/>
          </p:cNvPicPr>
          <p:nvPr/>
        </p:nvPicPr>
        <p:blipFill>
          <a:blip r:embed="rId34"/>
          <a:srcRect/>
          <a:stretch/>
        </p:blipFill>
        <p:spPr>
          <a:xfrm>
            <a:off x="16241269" y="6446993"/>
            <a:ext cx="1056131" cy="1371302"/>
          </a:xfrm>
          <a:prstGeom prst="rect">
            <a:avLst/>
          </a:prstGeom>
        </p:spPr>
      </p:pic>
      <p:pic>
        <p:nvPicPr>
          <p:cNvPr id="32" name="Image 30" descr="preencoded.png"/>
          <p:cNvPicPr>
            <a:picLocks noChangeAspect="1"/>
          </p:cNvPicPr>
          <p:nvPr/>
        </p:nvPicPr>
        <p:blipFill>
          <a:blip r:embed="rId35">
            <a:extLst>
              <a:ext uri="{96DAC541-7B7A-43D3-8B79-37D633B846F1}">
                <asvg:svgBlip xmlns:asvg="http://schemas.microsoft.com/office/drawing/2016/SVG/main" r:embed="rId36"/>
              </a:ext>
            </a:extLst>
          </a:blip>
          <a:srcRect/>
          <a:stretch/>
        </p:blipFill>
        <p:spPr>
          <a:xfrm>
            <a:off x="8763000" y="2371725"/>
            <a:ext cx="771525" cy="762000"/>
          </a:xfrm>
          <a:prstGeom prst="rect">
            <a:avLst/>
          </a:prstGeom>
        </p:spPr>
      </p:pic>
      <p:pic>
        <p:nvPicPr>
          <p:cNvPr id="33" name="Image 31" descr="preencoded.png"/>
          <p:cNvPicPr>
            <a:picLocks noChangeAspect="1"/>
          </p:cNvPicPr>
          <p:nvPr/>
        </p:nvPicPr>
        <p:blipFill>
          <a:blip r:embed="rId37">
            <a:extLst>
              <a:ext uri="{96DAC541-7B7A-43D3-8B79-37D633B846F1}">
                <asvg:svgBlip xmlns:asvg="http://schemas.microsoft.com/office/drawing/2016/SVG/main" r:embed="rId38"/>
              </a:ext>
            </a:extLst>
          </a:blip>
          <a:srcRect/>
          <a:stretch/>
        </p:blipFill>
        <p:spPr>
          <a:xfrm>
            <a:off x="10848975" y="2819400"/>
            <a:ext cx="6448425" cy="2055865"/>
          </a:xfrm>
          <a:prstGeom prst="rect">
            <a:avLst/>
          </a:prstGeom>
        </p:spPr>
      </p:pic>
      <p:pic>
        <p:nvPicPr>
          <p:cNvPr id="34" name="Image 32" descr="preencoded.png"/>
          <p:cNvPicPr>
            <a:picLocks noChangeAspect="1"/>
          </p:cNvPicPr>
          <p:nvPr/>
        </p:nvPicPr>
        <p:blipFill>
          <a:blip r:embed="rId39">
            <a:extLst>
              <a:ext uri="{96DAC541-7B7A-43D3-8B79-37D633B846F1}">
                <asvg:svgBlip xmlns:asvg="http://schemas.microsoft.com/office/drawing/2016/SVG/main" r:embed="rId40"/>
              </a:ext>
            </a:extLst>
          </a:blip>
          <a:srcRect/>
          <a:stretch/>
        </p:blipFill>
        <p:spPr>
          <a:xfrm>
            <a:off x="1000125" y="3181350"/>
            <a:ext cx="6191250" cy="1504950"/>
          </a:xfrm>
          <a:prstGeom prst="rect">
            <a:avLst/>
          </a:prstGeom>
        </p:spPr>
      </p:pic>
      <p:pic>
        <p:nvPicPr>
          <p:cNvPr id="35" name="Image 33" descr="preencoded.png"/>
          <p:cNvPicPr>
            <a:picLocks noChangeAspect="1"/>
          </p:cNvPicPr>
          <p:nvPr/>
        </p:nvPicPr>
        <p:blipFill>
          <a:blip r:embed="rId41"/>
          <a:srcRect/>
          <a:stretch/>
        </p:blipFill>
        <p:spPr>
          <a:xfrm>
            <a:off x="6934200" y="4524375"/>
            <a:ext cx="1056131" cy="1371302"/>
          </a:xfrm>
          <a:prstGeom prst="rect">
            <a:avLst/>
          </a:prstGeom>
        </p:spPr>
      </p:pic>
      <p:sp>
        <p:nvSpPr>
          <p:cNvPr id="37" name="Text 1"/>
          <p:cNvSpPr/>
          <p:nvPr/>
        </p:nvSpPr>
        <p:spPr>
          <a:xfrm>
            <a:off x="15011400" y="4111598"/>
            <a:ext cx="2163319" cy="561975"/>
          </a:xfrm>
          <a:prstGeom prst="rect">
            <a:avLst/>
          </a:prstGeom>
          <a:noFill/>
          <a:ln/>
        </p:spPr>
        <p:txBody>
          <a:bodyPr wrap="square" lIns="0" tIns="0" rIns="0" bIns="0" rtlCol="0" anchor="ctr"/>
          <a:lstStyle/>
          <a:p>
            <a:pPr marL="0" marR="0" lvl="0" indent="0" algn="r" defTabSz="914400" rtl="0" eaLnBrk="1" fontAlgn="auto" latinLnBrk="0" hangingPunct="1">
              <a:lnSpc>
                <a:spcPts val="4423"/>
              </a:lnSpc>
              <a:spcBef>
                <a:spcPts val="0"/>
              </a:spcBef>
              <a:spcAft>
                <a:spcPts val="0"/>
              </a:spcAft>
              <a:buClrTx/>
              <a:buSzTx/>
              <a:buFontTx/>
              <a:buNone/>
              <a:tabLst/>
              <a:defRPr/>
            </a:pPr>
            <a:r>
              <a:rPr kumimoji="0" lang="lv-LV" sz="2475" b="0" i="0" u="none" strike="noStrike" kern="0" cap="none" spc="104" normalizeH="0" baseline="0" noProof="0" dirty="0">
                <a:ln>
                  <a:noFill/>
                </a:ln>
                <a:solidFill>
                  <a:srgbClr val="F3F7FD"/>
                </a:solidFill>
                <a:effectLst/>
                <a:uLnTx/>
                <a:uFillTx/>
                <a:latin typeface="Montserrat ExtraBold" pitchFamily="34" charset="0"/>
                <a:ea typeface="Montserrat ExtraBold" pitchFamily="34" charset="-122"/>
                <a:cs typeface="Montserrat ExtraBold" pitchFamily="34" charset="-120"/>
              </a:rPr>
              <a:t>IESAISTĪTI</a:t>
            </a:r>
            <a:endParaRPr kumimoji="0" lang="en-US" sz="2475"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 name="Text 2"/>
          <p:cNvSpPr/>
          <p:nvPr/>
        </p:nvSpPr>
        <p:spPr>
          <a:xfrm>
            <a:off x="13268325" y="2819400"/>
            <a:ext cx="4508353" cy="1000125"/>
          </a:xfrm>
          <a:prstGeom prst="rect">
            <a:avLst/>
          </a:prstGeom>
          <a:noFill/>
          <a:ln/>
        </p:spPr>
        <p:txBody>
          <a:bodyPr wrap="square" lIns="0" tIns="0" rIns="0" bIns="0" rtlCol="0" anchor="ctr"/>
          <a:lstStyle/>
          <a:p>
            <a:pPr marL="0" marR="0" lvl="0" indent="0" algn="r" defTabSz="914400" rtl="0" eaLnBrk="1" fontAlgn="auto" latinLnBrk="0" hangingPunct="1">
              <a:lnSpc>
                <a:spcPts val="7848"/>
              </a:lnSpc>
              <a:spcBef>
                <a:spcPts val="0"/>
              </a:spcBef>
              <a:spcAft>
                <a:spcPts val="0"/>
              </a:spcAft>
              <a:buClrTx/>
              <a:buSzTx/>
              <a:buFontTx/>
              <a:buNone/>
              <a:tabLst/>
              <a:defRPr/>
            </a:pPr>
            <a:r>
              <a:rPr kumimoji="0" lang="en-US" sz="8175" b="1" i="0" u="none" strike="noStrike" kern="1200" cap="none" spc="0" normalizeH="0" baseline="0" noProof="0" dirty="0">
                <a:ln>
                  <a:noFill/>
                </a:ln>
                <a:gradFill>
                  <a:gsLst>
                    <a:gs pos="100000">
                      <a:srgbClr val="E5488D"/>
                    </a:gs>
                    <a:gs pos="0">
                      <a:srgbClr val="C179DE"/>
                    </a:gs>
                  </a:gsLst>
                  <a:lin ang="1958063" scaled="1"/>
                </a:gradFill>
                <a:effectLst/>
                <a:uLnTx/>
                <a:uFillTx/>
                <a:latin typeface="Space Grotesk Bold" pitchFamily="34" charset="0"/>
                <a:ea typeface="Space Grotesk Bold" pitchFamily="34" charset="-122"/>
                <a:cs typeface="Space Grotesk Bold" pitchFamily="34" charset="-120"/>
              </a:rPr>
              <a:t>80–90%</a:t>
            </a:r>
            <a:endParaRPr kumimoji="0" lang="en-US" sz="8175" b="0" i="0" u="none" strike="noStrike" kern="1200" cap="none" spc="0" normalizeH="0" baseline="0" noProof="0" dirty="0">
              <a:ln>
                <a:noFill/>
              </a:ln>
              <a:gradFill>
                <a:gsLst>
                  <a:gs pos="100000">
                    <a:srgbClr val="E5488D"/>
                  </a:gs>
                  <a:gs pos="0">
                    <a:srgbClr val="C179DE"/>
                  </a:gs>
                </a:gsLst>
                <a:lin ang="1958063" scaled="1"/>
              </a:gradFill>
              <a:effectLst/>
              <a:uLnTx/>
              <a:uFillTx/>
              <a:latin typeface="Calibri" panose="020F0502020204030204"/>
              <a:ea typeface="+mn-ea"/>
              <a:cs typeface="+mn-cs"/>
            </a:endParaRPr>
          </a:p>
        </p:txBody>
      </p:sp>
      <p:sp>
        <p:nvSpPr>
          <p:cNvPr id="39" name="Text 3"/>
          <p:cNvSpPr/>
          <p:nvPr/>
        </p:nvSpPr>
        <p:spPr>
          <a:xfrm>
            <a:off x="990600" y="4124325"/>
            <a:ext cx="2286000" cy="561975"/>
          </a:xfrm>
          <a:prstGeom prst="rect">
            <a:avLst/>
          </a:prstGeom>
          <a:noFill/>
          <a:ln/>
        </p:spPr>
        <p:txBody>
          <a:bodyPr wrap="square" lIns="0" tIns="0" rIns="0" bIns="0" rtlCol="0" anchor="ctr"/>
          <a:lstStyle/>
          <a:p>
            <a:pPr marL="0" marR="0" lvl="0" indent="0" algn="l" defTabSz="914400" rtl="0" eaLnBrk="1" fontAlgn="auto" latinLnBrk="0" hangingPunct="1">
              <a:lnSpc>
                <a:spcPts val="4423"/>
              </a:lnSpc>
              <a:spcBef>
                <a:spcPts val="0"/>
              </a:spcBef>
              <a:spcAft>
                <a:spcPts val="0"/>
              </a:spcAft>
              <a:buClrTx/>
              <a:buSzTx/>
              <a:buFontTx/>
              <a:buNone/>
              <a:tabLst/>
              <a:defRPr/>
            </a:pPr>
            <a:r>
              <a:rPr lang="lv-LV" sz="2475" kern="0" spc="104" dirty="0">
                <a:solidFill>
                  <a:srgbClr val="F3F7FD"/>
                </a:solidFill>
                <a:latin typeface="Montserrat SemiBold" pitchFamily="34" charset="0"/>
              </a:rPr>
              <a:t>Neiesaistīti</a:t>
            </a:r>
            <a:endParaRPr kumimoji="0" lang="en-US" sz="2475"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ext 0">
            <a:extLst>
              <a:ext uri="{FF2B5EF4-FFF2-40B4-BE49-F238E27FC236}">
                <a16:creationId xmlns:a16="http://schemas.microsoft.com/office/drawing/2014/main" id="{49C9BD67-2E1A-AB4A-7EE3-07FB371A1D1F}"/>
              </a:ext>
            </a:extLst>
          </p:cNvPr>
          <p:cNvSpPr/>
          <p:nvPr/>
        </p:nvSpPr>
        <p:spPr>
          <a:xfrm>
            <a:off x="509758" y="136653"/>
            <a:ext cx="17266920" cy="1114425"/>
          </a:xfrm>
          <a:prstGeom prst="rect">
            <a:avLst/>
          </a:prstGeom>
          <a:noFill/>
          <a:ln/>
        </p:spPr>
        <p:txBody>
          <a:bodyPr wrap="square" lIns="0" tIns="0" rIns="0" bIns="0" rtlCol="0" anchor="t"/>
          <a:lstStyle/>
          <a:p>
            <a:pPr marL="0" marR="0" lvl="0" indent="0" algn="ctr" defTabSz="914400" rtl="0" eaLnBrk="1" fontAlgn="auto" latinLnBrk="0" hangingPunct="1">
              <a:lnSpc>
                <a:spcPts val="8784"/>
              </a:lnSpc>
              <a:spcBef>
                <a:spcPts val="0"/>
              </a:spcBef>
              <a:spcAft>
                <a:spcPts val="0"/>
              </a:spcAft>
              <a:buClrTx/>
              <a:buSzTx/>
              <a:buFontTx/>
              <a:buNone/>
              <a:tabLst/>
              <a:defRPr/>
            </a:pPr>
            <a:r>
              <a:rPr lang="lv-LV" sz="7200" dirty="0">
                <a:solidFill>
                  <a:srgbClr val="F3F7FD"/>
                </a:solidFill>
                <a:latin typeface="Calibri" panose="020F0502020204030204"/>
              </a:rPr>
              <a:t>Darbinieku iesaiste: </a:t>
            </a:r>
          </a:p>
          <a:p>
            <a:pPr marL="0" marR="0" lvl="0" indent="0" algn="ctr" defTabSz="914400" rtl="0" eaLnBrk="1" fontAlgn="auto" latinLnBrk="0" hangingPunct="1">
              <a:lnSpc>
                <a:spcPts val="8784"/>
              </a:lnSpc>
              <a:spcBef>
                <a:spcPts val="0"/>
              </a:spcBef>
              <a:spcAft>
                <a:spcPts val="0"/>
              </a:spcAft>
              <a:buClrTx/>
              <a:buSzTx/>
              <a:buFontTx/>
              <a:buNone/>
              <a:tabLst/>
              <a:defRPr/>
            </a:pPr>
            <a:r>
              <a:rPr lang="lv-LV" sz="7200" b="1" dirty="0">
                <a:solidFill>
                  <a:srgbClr val="F3F7FD"/>
                </a:solidFill>
                <a:latin typeface="Calibri" panose="020F0502020204030204"/>
              </a:rPr>
              <a:t>Pozitīvā pieeja izmantojot Spēles elementus</a:t>
            </a:r>
            <a:endParaRPr kumimoji="0" lang="en-US" sz="7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 name="Text 2">
            <a:extLst>
              <a:ext uri="{FF2B5EF4-FFF2-40B4-BE49-F238E27FC236}">
                <a16:creationId xmlns:a16="http://schemas.microsoft.com/office/drawing/2014/main" id="{B9FC5BFA-D572-BC55-4C5F-4A66485ECD24}"/>
              </a:ext>
            </a:extLst>
          </p:cNvPr>
          <p:cNvSpPr/>
          <p:nvPr/>
        </p:nvSpPr>
        <p:spPr>
          <a:xfrm>
            <a:off x="1009650" y="2819400"/>
            <a:ext cx="4419600" cy="1000125"/>
          </a:xfrm>
          <a:prstGeom prst="rect">
            <a:avLst/>
          </a:prstGeom>
          <a:noFill/>
          <a:ln/>
        </p:spPr>
        <p:txBody>
          <a:bodyPr wrap="square" lIns="0" tIns="0" rIns="0" bIns="0" rtlCol="0" anchor="ctr"/>
          <a:lstStyle/>
          <a:p>
            <a:pPr marL="0" marR="0" lvl="0" indent="0" algn="l" defTabSz="914400" rtl="0" eaLnBrk="1" fontAlgn="auto" latinLnBrk="0" hangingPunct="1">
              <a:lnSpc>
                <a:spcPts val="7848"/>
              </a:lnSpc>
              <a:spcBef>
                <a:spcPts val="0"/>
              </a:spcBef>
              <a:spcAft>
                <a:spcPts val="0"/>
              </a:spcAft>
              <a:buClrTx/>
              <a:buSzTx/>
              <a:buFontTx/>
              <a:buNone/>
              <a:tabLst/>
              <a:defRPr/>
            </a:pPr>
            <a:r>
              <a:rPr kumimoji="0" lang="lv-LV" sz="4400" b="1" i="0" u="none" strike="noStrike" kern="1200" cap="none" spc="0" normalizeH="0" baseline="0" noProof="0" dirty="0">
                <a:ln>
                  <a:noFill/>
                </a:ln>
                <a:solidFill>
                  <a:srgbClr val="F3F7FD"/>
                </a:solidFill>
                <a:effectLst/>
                <a:uLnTx/>
                <a:uFillTx/>
                <a:latin typeface="Space Grotesk Bold" pitchFamily="34" charset="0"/>
                <a:ea typeface="Space Grotesk Bold" pitchFamily="34" charset="-122"/>
                <a:cs typeface="Space Grotesk Bold" pitchFamily="34" charset="-120"/>
              </a:rPr>
              <a:t>1</a:t>
            </a:r>
            <a:r>
              <a:rPr kumimoji="0" lang="en-US" sz="4400" b="1" i="0" u="none" strike="noStrike" kern="1200" cap="none" spc="0" normalizeH="0" baseline="0" noProof="0" dirty="0">
                <a:ln>
                  <a:noFill/>
                </a:ln>
                <a:solidFill>
                  <a:srgbClr val="F3F7FD"/>
                </a:solidFill>
                <a:effectLst/>
                <a:uLnTx/>
                <a:uFillTx/>
                <a:latin typeface="Space Grotesk Bold" pitchFamily="34" charset="0"/>
                <a:ea typeface="Space Grotesk Bold" pitchFamily="34" charset="-122"/>
                <a:cs typeface="Space Grotesk Bold" pitchFamily="34" charset="-120"/>
              </a:rPr>
              <a:t>0–</a:t>
            </a:r>
            <a:r>
              <a:rPr kumimoji="0" lang="lv-LV" sz="4400" b="1" i="0" u="none" strike="noStrike" kern="1200" cap="none" spc="0" normalizeH="0" baseline="0" noProof="0" dirty="0">
                <a:ln>
                  <a:noFill/>
                </a:ln>
                <a:solidFill>
                  <a:srgbClr val="F3F7FD"/>
                </a:solidFill>
                <a:effectLst/>
                <a:uLnTx/>
                <a:uFillTx/>
                <a:latin typeface="Space Grotesk Bold" pitchFamily="34" charset="0"/>
                <a:ea typeface="Space Grotesk Bold" pitchFamily="34" charset="-122"/>
                <a:cs typeface="Space Grotesk Bold" pitchFamily="34" charset="-120"/>
              </a:rPr>
              <a:t>2</a:t>
            </a:r>
            <a:r>
              <a:rPr kumimoji="0" lang="en-US" sz="4400" b="1" i="0" u="none" strike="noStrike" kern="1200" cap="none" spc="0" normalizeH="0" baseline="0" noProof="0" dirty="0">
                <a:ln>
                  <a:noFill/>
                </a:ln>
                <a:solidFill>
                  <a:srgbClr val="F3F7FD"/>
                </a:solidFill>
                <a:effectLst/>
                <a:uLnTx/>
                <a:uFillTx/>
                <a:latin typeface="Space Grotesk Bold" pitchFamily="34" charset="0"/>
                <a:ea typeface="Space Grotesk Bold" pitchFamily="34" charset="-122"/>
                <a:cs typeface="Space Grotesk Bold" pitchFamily="34" charset="-120"/>
              </a:rPr>
              <a:t>0%</a:t>
            </a:r>
            <a:endPar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31F3F"/>
        </a:solidFill>
        <a:effectLst/>
      </p:bgPr>
    </p:bg>
    <p:spTree>
      <p:nvGrpSpPr>
        <p:cNvPr id="1" name=""/>
        <p:cNvGrpSpPr/>
        <p:nvPr/>
      </p:nvGrpSpPr>
      <p:grpSpPr>
        <a:xfrm>
          <a:off x="0" y="0"/>
          <a:ext cx="0" cy="0"/>
          <a:chOff x="0" y="0"/>
          <a:chExt cx="0" cy="0"/>
        </a:xfrm>
      </p:grpSpPr>
      <p:pic>
        <p:nvPicPr>
          <p:cNvPr id="2" name="Object 1" descr="preencoded.png"/>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594998" y="2492288"/>
            <a:ext cx="6447431" cy="2409453"/>
          </a:xfrm>
          <a:prstGeom prst="rect">
            <a:avLst/>
          </a:prstGeom>
        </p:spPr>
      </p:pic>
      <p:pic>
        <p:nvPicPr>
          <p:cNvPr id="4" name="Object 3" descr="preencoded.png"/>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719038" y="2492288"/>
            <a:ext cx="6266483" cy="1780901"/>
          </a:xfrm>
          <a:prstGeom prst="rect">
            <a:avLst/>
          </a:prstGeom>
        </p:spPr>
      </p:pic>
      <p:pic>
        <p:nvPicPr>
          <p:cNvPr id="3" name="Object 2" descr="preencoded.png"/>
          <p:cNvPicPr>
            <a:picLocks noChangeAspect="1"/>
          </p:cNvPicPr>
          <p:nvPr/>
        </p:nvPicPr>
        <p:blipFill>
          <a:blip r:embed="rId7"/>
          <a:srcRect/>
          <a:stretch/>
        </p:blipFill>
        <p:spPr>
          <a:xfrm>
            <a:off x="1779354" y="2488964"/>
            <a:ext cx="3866553" cy="1104729"/>
          </a:xfrm>
          <a:prstGeom prst="rect">
            <a:avLst/>
          </a:prstGeom>
        </p:spPr>
      </p:pic>
      <p:pic>
        <p:nvPicPr>
          <p:cNvPr id="5" name="Object 4" descr="preencoded.png"/>
          <p:cNvPicPr>
            <a:picLocks noChangeAspect="1"/>
          </p:cNvPicPr>
          <p:nvPr/>
        </p:nvPicPr>
        <p:blipFill>
          <a:blip r:embed="rId8"/>
          <a:srcRect/>
          <a:stretch/>
        </p:blipFill>
        <p:spPr>
          <a:xfrm>
            <a:off x="9594996" y="2488964"/>
            <a:ext cx="1809471" cy="1447577"/>
          </a:xfrm>
          <a:prstGeom prst="rect">
            <a:avLst/>
          </a:prstGeom>
        </p:spPr>
      </p:pic>
      <p:pic>
        <p:nvPicPr>
          <p:cNvPr id="6" name="Object 5" descr="preencoded.png"/>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4823416" y="2492288"/>
            <a:ext cx="2076129" cy="2009465"/>
          </a:xfrm>
          <a:prstGeom prst="rect">
            <a:avLst/>
          </a:prstGeom>
        </p:spPr>
      </p:pic>
      <p:pic>
        <p:nvPicPr>
          <p:cNvPr id="7" name="Object 6" descr="preencoded.png"/>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6947456" y="2492288"/>
            <a:ext cx="2076129" cy="2009465"/>
          </a:xfrm>
          <a:prstGeom prst="rect">
            <a:avLst/>
          </a:prstGeom>
        </p:spPr>
      </p:pic>
      <p:pic>
        <p:nvPicPr>
          <p:cNvPr id="9" name="Object 8" descr="preencoded.png"/>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9594998" y="3473210"/>
            <a:ext cx="7304549" cy="5618883"/>
          </a:xfrm>
          <a:prstGeom prst="rect">
            <a:avLst/>
          </a:prstGeom>
        </p:spPr>
      </p:pic>
      <p:pic>
        <p:nvPicPr>
          <p:cNvPr id="10" name="Object 9" descr="preencoded.png"/>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1719038" y="3473210"/>
            <a:ext cx="7304549" cy="5618883"/>
          </a:xfrm>
          <a:prstGeom prst="rect">
            <a:avLst/>
          </a:prstGeom>
        </p:spPr>
      </p:pic>
      <p:pic>
        <p:nvPicPr>
          <p:cNvPr id="11" name="Object 10" descr="preencoded.png"/>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3661839" y="5054118"/>
            <a:ext cx="3418947" cy="3418947"/>
          </a:xfrm>
          <a:prstGeom prst="rect">
            <a:avLst/>
          </a:prstGeom>
        </p:spPr>
      </p:pic>
      <p:pic>
        <p:nvPicPr>
          <p:cNvPr id="12" name="Object 11" descr="preencoded.png"/>
          <p:cNvPicPr>
            <a:picLocks noChangeAspect="1"/>
          </p:cNvPicPr>
          <p:nvPr/>
        </p:nvPicPr>
        <p:blipFill>
          <a:blip r:embed="rId15"/>
          <a:srcRect/>
          <a:stretch/>
        </p:blipFill>
        <p:spPr>
          <a:xfrm>
            <a:off x="4842755" y="5901712"/>
            <a:ext cx="1086969" cy="1459589"/>
          </a:xfrm>
          <a:prstGeom prst="rect">
            <a:avLst/>
          </a:prstGeom>
        </p:spPr>
      </p:pic>
      <p:pic>
        <p:nvPicPr>
          <p:cNvPr id="13" name="Object 12" descr="preencoded.png"/>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5337980" y="5882665"/>
            <a:ext cx="66665" cy="66665"/>
          </a:xfrm>
          <a:prstGeom prst="rect">
            <a:avLst/>
          </a:prstGeom>
        </p:spPr>
      </p:pic>
      <p:pic>
        <p:nvPicPr>
          <p:cNvPr id="14" name="Object 13" descr="preencoded.png"/>
          <p:cNvPicPr>
            <a:picLocks noChangeAspect="1"/>
          </p:cNvPicPr>
          <p:nvPr/>
        </p:nvPicPr>
        <p:blipFill>
          <a:blip r:embed="rId18">
            <a:extLst>
              <a:ext uri="{96DAC541-7B7A-43D3-8B79-37D633B846F1}">
                <asvg:svgBlip xmlns:asvg="http://schemas.microsoft.com/office/drawing/2016/SVG/main" r:embed="rId19"/>
              </a:ext>
            </a:extLst>
          </a:blip>
          <a:srcRect/>
          <a:stretch/>
        </p:blipFill>
        <p:spPr>
          <a:xfrm>
            <a:off x="1957125" y="3882722"/>
            <a:ext cx="171423" cy="171423"/>
          </a:xfrm>
          <a:prstGeom prst="rect">
            <a:avLst/>
          </a:prstGeom>
        </p:spPr>
      </p:pic>
      <p:pic>
        <p:nvPicPr>
          <p:cNvPr id="15" name="Object 14" descr="preencoded.png"/>
          <p:cNvPicPr>
            <a:picLocks noChangeAspect="1"/>
          </p:cNvPicPr>
          <p:nvPr/>
        </p:nvPicPr>
        <p:blipFill>
          <a:blip r:embed="rId18">
            <a:extLst>
              <a:ext uri="{96DAC541-7B7A-43D3-8B79-37D633B846F1}">
                <asvg:svgBlip xmlns:asvg="http://schemas.microsoft.com/office/drawing/2016/SVG/main" r:embed="rId19"/>
              </a:ext>
            </a:extLst>
          </a:blip>
          <a:srcRect/>
          <a:stretch/>
        </p:blipFill>
        <p:spPr>
          <a:xfrm>
            <a:off x="9833085" y="3882722"/>
            <a:ext cx="171423" cy="171423"/>
          </a:xfrm>
          <a:prstGeom prst="rect">
            <a:avLst/>
          </a:prstGeom>
        </p:spPr>
      </p:pic>
      <p:pic>
        <p:nvPicPr>
          <p:cNvPr id="16" name="Object 15" descr="preencoded.png"/>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1957125" y="4206522"/>
            <a:ext cx="171423" cy="171423"/>
          </a:xfrm>
          <a:prstGeom prst="rect">
            <a:avLst/>
          </a:prstGeom>
        </p:spPr>
      </p:pic>
      <p:pic>
        <p:nvPicPr>
          <p:cNvPr id="17" name="Object 16" descr="preencoded.png"/>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9833085" y="4206522"/>
            <a:ext cx="171423" cy="171423"/>
          </a:xfrm>
          <a:prstGeom prst="rect">
            <a:avLst/>
          </a:prstGeom>
        </p:spPr>
      </p:pic>
      <p:pic>
        <p:nvPicPr>
          <p:cNvPr id="18" name="Object 17" descr="preencoded.png"/>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4899898" y="7187389"/>
            <a:ext cx="66665" cy="66665"/>
          </a:xfrm>
          <a:prstGeom prst="rect">
            <a:avLst/>
          </a:prstGeom>
        </p:spPr>
      </p:pic>
      <p:pic>
        <p:nvPicPr>
          <p:cNvPr id="19" name="Object 18" descr="preencoded.png"/>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5852251" y="7244530"/>
            <a:ext cx="66665" cy="66665"/>
          </a:xfrm>
          <a:prstGeom prst="rect">
            <a:avLst/>
          </a:prstGeom>
        </p:spPr>
      </p:pic>
      <p:pic>
        <p:nvPicPr>
          <p:cNvPr id="20" name="Object 19" descr="preencoded.png"/>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5518928" y="6577883"/>
            <a:ext cx="66665" cy="66665"/>
          </a:xfrm>
          <a:prstGeom prst="rect">
            <a:avLst/>
          </a:prstGeom>
        </p:spPr>
      </p:pic>
      <p:pic>
        <p:nvPicPr>
          <p:cNvPr id="21" name="Object 20" descr="preencoded.png"/>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5395121" y="6730259"/>
            <a:ext cx="66665" cy="66665"/>
          </a:xfrm>
          <a:prstGeom prst="rect">
            <a:avLst/>
          </a:prstGeom>
        </p:spPr>
      </p:pic>
      <p:pic>
        <p:nvPicPr>
          <p:cNvPr id="22" name="Object 21" descr="preencoded.png"/>
          <p:cNvPicPr>
            <a:picLocks noChangeAspect="1"/>
          </p:cNvPicPr>
          <p:nvPr/>
        </p:nvPicPr>
        <p:blipFill>
          <a:blip r:embed="rId22">
            <a:extLst>
              <a:ext uri="{96DAC541-7B7A-43D3-8B79-37D633B846F1}">
                <asvg:svgBlip xmlns:asvg="http://schemas.microsoft.com/office/drawing/2016/SVG/main" r:embed="rId23"/>
              </a:ext>
            </a:extLst>
          </a:blip>
          <a:srcRect/>
          <a:stretch/>
        </p:blipFill>
        <p:spPr>
          <a:xfrm>
            <a:off x="5157032" y="6568358"/>
            <a:ext cx="247613" cy="247613"/>
          </a:xfrm>
          <a:prstGeom prst="rect">
            <a:avLst/>
          </a:prstGeom>
        </p:spPr>
      </p:pic>
      <p:pic>
        <p:nvPicPr>
          <p:cNvPr id="23" name="Object 22" descr="preencoded.png"/>
          <p:cNvPicPr>
            <a:picLocks noChangeAspect="1"/>
          </p:cNvPicPr>
          <p:nvPr/>
        </p:nvPicPr>
        <p:blipFill>
          <a:blip r:embed="rId22">
            <a:extLst>
              <a:ext uri="{96DAC541-7B7A-43D3-8B79-37D633B846F1}">
                <asvg:svgBlip xmlns:asvg="http://schemas.microsoft.com/office/drawing/2016/SVG/main" r:embed="rId24"/>
              </a:ext>
            </a:extLst>
          </a:blip>
          <a:srcRect/>
          <a:stretch/>
        </p:blipFill>
        <p:spPr>
          <a:xfrm>
            <a:off x="5252267" y="6787399"/>
            <a:ext cx="247613" cy="247613"/>
          </a:xfrm>
          <a:prstGeom prst="rect">
            <a:avLst/>
          </a:prstGeom>
        </p:spPr>
      </p:pic>
      <p:pic>
        <p:nvPicPr>
          <p:cNvPr id="24" name="Object 23" descr="preencoded.png"/>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4861804" y="6254083"/>
            <a:ext cx="66665" cy="66665"/>
          </a:xfrm>
          <a:prstGeom prst="rect">
            <a:avLst/>
          </a:prstGeom>
        </p:spPr>
      </p:pic>
      <p:pic>
        <p:nvPicPr>
          <p:cNvPr id="25" name="Object 24" descr="preencoded.png"/>
          <p:cNvPicPr>
            <a:picLocks noChangeAspect="1"/>
          </p:cNvPicPr>
          <p:nvPr/>
        </p:nvPicPr>
        <p:blipFill>
          <a:blip r:embed="rId25"/>
          <a:srcRect/>
          <a:stretch/>
        </p:blipFill>
        <p:spPr>
          <a:xfrm>
            <a:off x="11509227" y="5054118"/>
            <a:ext cx="3418947" cy="3418947"/>
          </a:xfrm>
          <a:prstGeom prst="rect">
            <a:avLst/>
          </a:prstGeom>
        </p:spPr>
      </p:pic>
      <p:pic>
        <p:nvPicPr>
          <p:cNvPr id="26" name="Object 25" descr="preencoded.png"/>
          <p:cNvPicPr>
            <a:picLocks noChangeAspect="1"/>
          </p:cNvPicPr>
          <p:nvPr/>
        </p:nvPicPr>
        <p:blipFill>
          <a:blip r:embed="rId22">
            <a:extLst>
              <a:ext uri="{96DAC541-7B7A-43D3-8B79-37D633B846F1}">
                <asvg:svgBlip xmlns:asvg="http://schemas.microsoft.com/office/drawing/2016/SVG/main" r:embed="rId26"/>
              </a:ext>
            </a:extLst>
          </a:blip>
          <a:srcRect/>
          <a:stretch/>
        </p:blipFill>
        <p:spPr>
          <a:xfrm>
            <a:off x="13109179" y="5635052"/>
            <a:ext cx="247613" cy="247613"/>
          </a:xfrm>
          <a:prstGeom prst="rect">
            <a:avLst/>
          </a:prstGeom>
        </p:spPr>
      </p:pic>
      <p:pic>
        <p:nvPicPr>
          <p:cNvPr id="27" name="Object 26" descr="preencoded.png"/>
          <p:cNvPicPr>
            <a:picLocks noChangeAspect="1"/>
          </p:cNvPicPr>
          <p:nvPr/>
        </p:nvPicPr>
        <p:blipFill>
          <a:blip r:embed="rId22">
            <a:extLst>
              <a:ext uri="{96DAC541-7B7A-43D3-8B79-37D633B846F1}">
                <asvg:svgBlip xmlns:asvg="http://schemas.microsoft.com/office/drawing/2016/SVG/main" r:embed="rId27"/>
              </a:ext>
            </a:extLst>
          </a:blip>
          <a:srcRect/>
          <a:stretch/>
        </p:blipFill>
        <p:spPr>
          <a:xfrm>
            <a:off x="13928203" y="7463570"/>
            <a:ext cx="247613" cy="247613"/>
          </a:xfrm>
          <a:prstGeom prst="rect">
            <a:avLst/>
          </a:prstGeom>
        </p:spPr>
      </p:pic>
      <p:pic>
        <p:nvPicPr>
          <p:cNvPr id="28" name="Object 27" descr="preencoded.png"/>
          <p:cNvPicPr>
            <a:picLocks noChangeAspect="1"/>
          </p:cNvPicPr>
          <p:nvPr/>
        </p:nvPicPr>
        <p:blipFill>
          <a:blip r:embed="rId22">
            <a:extLst>
              <a:ext uri="{96DAC541-7B7A-43D3-8B79-37D633B846F1}">
                <asvg:svgBlip xmlns:asvg="http://schemas.microsoft.com/office/drawing/2016/SVG/main" r:embed="rId28"/>
              </a:ext>
            </a:extLst>
          </a:blip>
          <a:srcRect/>
          <a:stretch/>
        </p:blipFill>
        <p:spPr>
          <a:xfrm>
            <a:off x="12213968" y="7520711"/>
            <a:ext cx="247613" cy="247613"/>
          </a:xfrm>
          <a:prstGeom prst="rect">
            <a:avLst/>
          </a:prstGeom>
        </p:spPr>
      </p:pic>
      <p:pic>
        <p:nvPicPr>
          <p:cNvPr id="29" name="Object 28" descr="preencoded.png"/>
          <p:cNvPicPr>
            <a:picLocks noChangeAspect="1"/>
          </p:cNvPicPr>
          <p:nvPr/>
        </p:nvPicPr>
        <p:blipFill>
          <a:blip r:embed="rId29">
            <a:extLst>
              <a:ext uri="{96DAC541-7B7A-43D3-8B79-37D633B846F1}">
                <asvg:svgBlip xmlns:asvg="http://schemas.microsoft.com/office/drawing/2016/SVG/main" r:embed="rId30"/>
              </a:ext>
            </a:extLst>
          </a:blip>
          <a:srcRect/>
          <a:stretch/>
        </p:blipFill>
        <p:spPr>
          <a:xfrm>
            <a:off x="6947456" y="3463688"/>
            <a:ext cx="2076129" cy="9524"/>
          </a:xfrm>
          <a:prstGeom prst="rect">
            <a:avLst/>
          </a:prstGeom>
        </p:spPr>
      </p:pic>
      <p:pic>
        <p:nvPicPr>
          <p:cNvPr id="30" name="Object 29" descr="preencoded.png"/>
          <p:cNvPicPr>
            <a:picLocks noChangeAspect="1"/>
          </p:cNvPicPr>
          <p:nvPr/>
        </p:nvPicPr>
        <p:blipFill>
          <a:blip r:embed="rId29">
            <a:extLst>
              <a:ext uri="{96DAC541-7B7A-43D3-8B79-37D633B846F1}">
                <asvg:svgBlip xmlns:asvg="http://schemas.microsoft.com/office/drawing/2016/SVG/main" r:embed="rId30"/>
              </a:ext>
            </a:extLst>
          </a:blip>
          <a:srcRect/>
          <a:stretch/>
        </p:blipFill>
        <p:spPr>
          <a:xfrm>
            <a:off x="14823416" y="3463688"/>
            <a:ext cx="2076129" cy="9524"/>
          </a:xfrm>
          <a:prstGeom prst="rect">
            <a:avLst/>
          </a:prstGeom>
        </p:spPr>
      </p:pic>
      <p:sp>
        <p:nvSpPr>
          <p:cNvPr id="35" name="Object34"/>
          <p:cNvSpPr/>
          <p:nvPr/>
        </p:nvSpPr>
        <p:spPr>
          <a:xfrm>
            <a:off x="3614220" y="2673234"/>
            <a:ext cx="2780871" cy="190470"/>
          </a:xfrm>
          <a:prstGeom prst="rect">
            <a:avLst/>
          </a:prstGeom>
          <a:noFill/>
          <a:ln/>
        </p:spPr>
        <p:txBody>
          <a:bodyPr wrap="square" lIns="0" tIns="0" rIns="0" bIns="0" rtlCol="0" anchor="t"/>
          <a:lstStyle/>
          <a:p>
            <a:pPr marL="0" marR="0" lvl="0" indent="0" algn="l" defTabSz="1371600" rtl="0" eaLnBrk="1" fontAlgn="auto" latinLnBrk="0" hangingPunct="1">
              <a:lnSpc>
                <a:spcPts val="1500"/>
              </a:lnSpc>
              <a:spcBef>
                <a:spcPts val="0"/>
              </a:spcBef>
              <a:spcAft>
                <a:spcPts val="0"/>
              </a:spcAft>
              <a:buClrTx/>
              <a:buSzTx/>
              <a:buFontTx/>
              <a:buNone/>
              <a:tabLst/>
              <a:defRPr/>
            </a:pPr>
            <a:r>
              <a:rPr kumimoji="0" lang="en-US" sz="1800" b="0" i="0" u="none" strike="noStrike" kern="0" cap="none" spc="75" normalizeH="0" baseline="0" noProof="0">
                <a:ln>
                  <a:noFill/>
                </a:ln>
                <a:solidFill>
                  <a:srgbClr val="0067C6"/>
                </a:solidFill>
                <a:effectLst/>
                <a:uLnTx/>
                <a:uFillTx/>
                <a:latin typeface="Montserrat SemiBold" pitchFamily="34" charset="0"/>
                <a:ea typeface="Montserrat SemiBold" pitchFamily="34" charset="-122"/>
                <a:cs typeface="Montserrat SemiBold" pitchFamily="34" charset="-120"/>
              </a:rPr>
              <a:t>PETER, HR MANAGER</a:t>
            </a: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6" name="Object35"/>
          <p:cNvSpPr/>
          <p:nvPr/>
        </p:nvSpPr>
        <p:spPr>
          <a:xfrm>
            <a:off x="2271404" y="3882722"/>
            <a:ext cx="3914171" cy="190470"/>
          </a:xfrm>
          <a:prstGeom prst="rect">
            <a:avLst/>
          </a:prstGeom>
          <a:noFill/>
          <a:ln/>
        </p:spPr>
        <p:txBody>
          <a:bodyPr wrap="square" lIns="0" tIns="0" rIns="0" bIns="0" rtlCol="0" anchor="t"/>
          <a:lstStyle/>
          <a:p>
            <a:pPr marL="0" marR="0" lvl="0" indent="0" algn="l" defTabSz="1371600" rtl="0" eaLnBrk="1" fontAlgn="auto" latinLnBrk="0" hangingPunct="1">
              <a:lnSpc>
                <a:spcPts val="1500"/>
              </a:lnSpc>
              <a:spcBef>
                <a:spcPts val="0"/>
              </a:spcBef>
              <a:spcAft>
                <a:spcPts val="0"/>
              </a:spcAft>
              <a:buClrTx/>
              <a:buSzTx/>
              <a:buFontTx/>
              <a:buNone/>
              <a:tabLst/>
              <a:defRPr/>
            </a:pPr>
            <a:r>
              <a:rPr kumimoji="0" lang="en-US" sz="1050" b="0" i="0" u="none" strike="noStrike" kern="0" cap="none" spc="75" normalizeH="0" baseline="0" noProof="0">
                <a:ln>
                  <a:noFill/>
                </a:ln>
                <a:solidFill>
                  <a:srgbClr val="B4BDC8"/>
                </a:solidFill>
                <a:effectLst/>
                <a:uLnTx/>
                <a:uFillTx/>
                <a:latin typeface="Montserrat SemiBold" pitchFamily="34" charset="0"/>
                <a:ea typeface="Montserrat SemiBold" pitchFamily="34" charset="-122"/>
                <a:cs typeface="Montserrat SemiBold" pitchFamily="34" charset="-120"/>
              </a:rPr>
              <a:t>PREVIOUS SIMULATION WAS REPORTED</a:t>
            </a:r>
            <a:endParaRPr kumimoji="0" lang="en-US" sz="105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7" name="Object36"/>
          <p:cNvSpPr/>
          <p:nvPr/>
        </p:nvSpPr>
        <p:spPr>
          <a:xfrm>
            <a:off x="2271404" y="4206522"/>
            <a:ext cx="3914171" cy="190470"/>
          </a:xfrm>
          <a:prstGeom prst="rect">
            <a:avLst/>
          </a:prstGeom>
          <a:noFill/>
          <a:ln/>
        </p:spPr>
        <p:txBody>
          <a:bodyPr wrap="square" lIns="0" tIns="0" rIns="0" bIns="0" rtlCol="0" anchor="t"/>
          <a:lstStyle/>
          <a:p>
            <a:pPr marL="0" marR="0" lvl="0" indent="0" algn="l" defTabSz="1371600" rtl="0" eaLnBrk="1" fontAlgn="auto" latinLnBrk="0" hangingPunct="1">
              <a:lnSpc>
                <a:spcPts val="1500"/>
              </a:lnSpc>
              <a:spcBef>
                <a:spcPts val="0"/>
              </a:spcBef>
              <a:spcAft>
                <a:spcPts val="0"/>
              </a:spcAft>
              <a:buClrTx/>
              <a:buSzTx/>
              <a:buFontTx/>
              <a:buNone/>
              <a:tabLst/>
              <a:defRPr/>
            </a:pPr>
            <a:r>
              <a:rPr kumimoji="0" lang="en-US" sz="1050" b="0" i="0" u="none" strike="noStrike" kern="0" cap="none" spc="75" normalizeH="0" baseline="0" noProof="0">
                <a:ln>
                  <a:noFill/>
                </a:ln>
                <a:solidFill>
                  <a:srgbClr val="B4BDC8"/>
                </a:solidFill>
                <a:effectLst/>
                <a:uLnTx/>
                <a:uFillTx/>
                <a:latin typeface="Montserrat SemiBold" pitchFamily="34" charset="0"/>
                <a:ea typeface="Montserrat SemiBold" pitchFamily="34" charset="-122"/>
                <a:cs typeface="Montserrat SemiBold" pitchFamily="34" charset="-120"/>
              </a:rPr>
              <a:t>PREVIOUS SIMULATION FAILED</a:t>
            </a:r>
            <a:endParaRPr kumimoji="0" lang="en-US" sz="105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8" name="Object37"/>
          <p:cNvSpPr/>
          <p:nvPr/>
        </p:nvSpPr>
        <p:spPr>
          <a:xfrm>
            <a:off x="10147364" y="3882722"/>
            <a:ext cx="3914171" cy="190470"/>
          </a:xfrm>
          <a:prstGeom prst="rect">
            <a:avLst/>
          </a:prstGeom>
          <a:noFill/>
          <a:ln/>
        </p:spPr>
        <p:txBody>
          <a:bodyPr wrap="square" lIns="0" tIns="0" rIns="0" bIns="0" rtlCol="0" anchor="t"/>
          <a:lstStyle/>
          <a:p>
            <a:pPr marL="0" marR="0" lvl="0" indent="0" algn="l" defTabSz="1371600" rtl="0" eaLnBrk="1" fontAlgn="auto" latinLnBrk="0" hangingPunct="1">
              <a:lnSpc>
                <a:spcPts val="1500"/>
              </a:lnSpc>
              <a:spcBef>
                <a:spcPts val="0"/>
              </a:spcBef>
              <a:spcAft>
                <a:spcPts val="0"/>
              </a:spcAft>
              <a:buClrTx/>
              <a:buSzTx/>
              <a:buFontTx/>
              <a:buNone/>
              <a:tabLst/>
              <a:defRPr/>
            </a:pPr>
            <a:r>
              <a:rPr kumimoji="0" lang="en-US" sz="1050" b="0" i="0" u="none" strike="noStrike" kern="0" cap="none" spc="75" normalizeH="0" baseline="0" noProof="0">
                <a:ln>
                  <a:noFill/>
                </a:ln>
                <a:solidFill>
                  <a:srgbClr val="B4BDC8"/>
                </a:solidFill>
                <a:effectLst/>
                <a:uLnTx/>
                <a:uFillTx/>
                <a:latin typeface="Montserrat SemiBold" pitchFamily="34" charset="0"/>
                <a:ea typeface="Montserrat SemiBold" pitchFamily="34" charset="-122"/>
                <a:cs typeface="Montserrat SemiBold" pitchFamily="34" charset="-120"/>
              </a:rPr>
              <a:t>PREVIOUS SIMULATION WAS REPORTED</a:t>
            </a:r>
            <a:endParaRPr kumimoji="0" lang="en-US" sz="105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9" name="Object38"/>
          <p:cNvSpPr/>
          <p:nvPr/>
        </p:nvSpPr>
        <p:spPr>
          <a:xfrm>
            <a:off x="10147364" y="4206522"/>
            <a:ext cx="3914171" cy="190470"/>
          </a:xfrm>
          <a:prstGeom prst="rect">
            <a:avLst/>
          </a:prstGeom>
          <a:noFill/>
          <a:ln/>
        </p:spPr>
        <p:txBody>
          <a:bodyPr wrap="square" lIns="0" tIns="0" rIns="0" bIns="0" rtlCol="0" anchor="t"/>
          <a:lstStyle/>
          <a:p>
            <a:pPr marL="0" marR="0" lvl="0" indent="0" algn="l" defTabSz="1371600" rtl="0" eaLnBrk="1" fontAlgn="auto" latinLnBrk="0" hangingPunct="1">
              <a:lnSpc>
                <a:spcPts val="1500"/>
              </a:lnSpc>
              <a:spcBef>
                <a:spcPts val="0"/>
              </a:spcBef>
              <a:spcAft>
                <a:spcPts val="0"/>
              </a:spcAft>
              <a:buClrTx/>
              <a:buSzTx/>
              <a:buFontTx/>
              <a:buNone/>
              <a:tabLst/>
              <a:defRPr/>
            </a:pPr>
            <a:r>
              <a:rPr kumimoji="0" lang="en-US" sz="1050" b="0" i="0" u="none" strike="noStrike" kern="0" cap="none" spc="75" normalizeH="0" baseline="0" noProof="0">
                <a:ln>
                  <a:noFill/>
                </a:ln>
                <a:solidFill>
                  <a:srgbClr val="B4BDC8"/>
                </a:solidFill>
                <a:effectLst/>
                <a:uLnTx/>
                <a:uFillTx/>
                <a:latin typeface="Montserrat SemiBold" pitchFamily="34" charset="0"/>
                <a:ea typeface="Montserrat SemiBold" pitchFamily="34" charset="-122"/>
                <a:cs typeface="Montserrat SemiBold" pitchFamily="34" charset="-120"/>
              </a:rPr>
              <a:t>PREVIOUS SIMULATION FAILED</a:t>
            </a:r>
            <a:endParaRPr kumimoji="0" lang="en-US" sz="105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0" name="Object39"/>
          <p:cNvSpPr/>
          <p:nvPr/>
        </p:nvSpPr>
        <p:spPr>
          <a:xfrm>
            <a:off x="11585417" y="2730375"/>
            <a:ext cx="2885630" cy="190470"/>
          </a:xfrm>
          <a:prstGeom prst="rect">
            <a:avLst/>
          </a:prstGeom>
          <a:noFill/>
          <a:ln/>
        </p:spPr>
        <p:txBody>
          <a:bodyPr wrap="square" lIns="0" tIns="0" rIns="0" bIns="0" rtlCol="0" anchor="t"/>
          <a:lstStyle/>
          <a:p>
            <a:pPr marL="0" marR="0" lvl="0" indent="0" algn="l" defTabSz="1371600" rtl="0" eaLnBrk="1" fontAlgn="auto" latinLnBrk="0" hangingPunct="1">
              <a:lnSpc>
                <a:spcPts val="1500"/>
              </a:lnSpc>
              <a:spcBef>
                <a:spcPts val="0"/>
              </a:spcBef>
              <a:spcAft>
                <a:spcPts val="0"/>
              </a:spcAft>
              <a:buClrTx/>
              <a:buSzTx/>
              <a:buFontTx/>
              <a:buNone/>
              <a:tabLst/>
              <a:defRPr/>
            </a:pPr>
            <a:r>
              <a:rPr kumimoji="0" lang="en-US" sz="1800" b="0" i="0" u="none" strike="noStrike" kern="0" cap="none" spc="75" normalizeH="0" baseline="0" noProof="0">
                <a:ln>
                  <a:noFill/>
                </a:ln>
                <a:solidFill>
                  <a:srgbClr val="0067C6"/>
                </a:solidFill>
                <a:effectLst/>
                <a:uLnTx/>
                <a:uFillTx/>
                <a:latin typeface="Montserrat SemiBold" pitchFamily="34" charset="0"/>
                <a:ea typeface="Montserrat SemiBold" pitchFamily="34" charset="-122"/>
                <a:cs typeface="Montserrat SemiBold" pitchFamily="34" charset="-120"/>
              </a:rPr>
              <a:t>JANE, IT ADMIN</a:t>
            </a: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1" name="Object40"/>
          <p:cNvSpPr/>
          <p:nvPr/>
        </p:nvSpPr>
        <p:spPr>
          <a:xfrm>
            <a:off x="15156740" y="2701805"/>
            <a:ext cx="1438053" cy="571412"/>
          </a:xfrm>
          <a:prstGeom prst="rect">
            <a:avLst/>
          </a:prstGeom>
          <a:noFill/>
          <a:ln/>
        </p:spPr>
        <p:txBody>
          <a:bodyPr wrap="square" lIns="0" tIns="0" rIns="0" bIns="0" rtlCol="0" anchor="t"/>
          <a:lstStyle/>
          <a:p>
            <a:pPr marL="0" marR="0" lvl="0" indent="0" algn="l" defTabSz="1371600" rtl="0" eaLnBrk="1" fontAlgn="auto" latinLnBrk="0" hangingPunct="1">
              <a:lnSpc>
                <a:spcPts val="2250"/>
              </a:lnSpc>
              <a:spcBef>
                <a:spcPts val="0"/>
              </a:spcBef>
              <a:spcAft>
                <a:spcPts val="0"/>
              </a:spcAft>
              <a:buClrTx/>
              <a:buSzTx/>
              <a:buFontTx/>
              <a:buNone/>
              <a:tabLst/>
              <a:defRPr/>
            </a:pPr>
            <a:r>
              <a:rPr kumimoji="0" lang="en-US" sz="1350" b="0" i="0" u="none" strike="noStrike" kern="0" cap="none" spc="75" normalizeH="0" baseline="0" noProof="0">
                <a:ln>
                  <a:noFill/>
                </a:ln>
                <a:solidFill>
                  <a:srgbClr val="00A8FF"/>
                </a:solidFill>
                <a:effectLst/>
                <a:uLnTx/>
                <a:uFillTx/>
                <a:latin typeface="Montserrat SemiBold" pitchFamily="34" charset="0"/>
                <a:ea typeface="Montserrat SemiBold" pitchFamily="34" charset="-122"/>
                <a:cs typeface="Montserrat SemiBold" pitchFamily="34" charset="-120"/>
              </a:rPr>
              <a:t>JANE’S SKILL PROFILE</a:t>
            </a:r>
            <a:endParaRPr kumimoji="0" lang="en-US" sz="135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2" name="Object41"/>
          <p:cNvSpPr/>
          <p:nvPr/>
        </p:nvSpPr>
        <p:spPr>
          <a:xfrm>
            <a:off x="7356966" y="2701805"/>
            <a:ext cx="1518561" cy="571412"/>
          </a:xfrm>
          <a:prstGeom prst="rect">
            <a:avLst/>
          </a:prstGeom>
          <a:noFill/>
          <a:ln/>
        </p:spPr>
        <p:txBody>
          <a:bodyPr wrap="square" lIns="0" tIns="0" rIns="0" bIns="0" rtlCol="0" anchor="t"/>
          <a:lstStyle/>
          <a:p>
            <a:pPr marL="0" marR="0" lvl="0" indent="0" algn="l" defTabSz="1371600" rtl="0" eaLnBrk="1" fontAlgn="auto" latinLnBrk="0" hangingPunct="1">
              <a:lnSpc>
                <a:spcPts val="2250"/>
              </a:lnSpc>
              <a:spcBef>
                <a:spcPts val="0"/>
              </a:spcBef>
              <a:spcAft>
                <a:spcPts val="0"/>
              </a:spcAft>
              <a:buClrTx/>
              <a:buSzTx/>
              <a:buFontTx/>
              <a:buNone/>
              <a:tabLst/>
              <a:defRPr/>
            </a:pPr>
            <a:r>
              <a:rPr kumimoji="0" lang="en-US" sz="1350" b="0" i="0" u="none" strike="noStrike" kern="0" cap="none" spc="75" normalizeH="0" baseline="0" noProof="0">
                <a:ln>
                  <a:noFill/>
                </a:ln>
                <a:solidFill>
                  <a:srgbClr val="00A8FF"/>
                </a:solidFill>
                <a:effectLst/>
                <a:uLnTx/>
                <a:uFillTx/>
                <a:latin typeface="Montserrat SemiBold" pitchFamily="34" charset="0"/>
                <a:ea typeface="Montserrat SemiBold" pitchFamily="34" charset="-122"/>
                <a:cs typeface="Montserrat SemiBold" pitchFamily="34" charset="-120"/>
              </a:rPr>
              <a:t>PETER’S SKILL PROFILE</a:t>
            </a:r>
            <a:endParaRPr kumimoji="0" lang="en-US" sz="135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3" name="Object42"/>
          <p:cNvSpPr/>
          <p:nvPr/>
        </p:nvSpPr>
        <p:spPr>
          <a:xfrm>
            <a:off x="3614222" y="2920846"/>
            <a:ext cx="2561829" cy="438083"/>
          </a:xfrm>
          <a:prstGeom prst="rect">
            <a:avLst/>
          </a:prstGeom>
          <a:noFill/>
          <a:ln/>
        </p:spPr>
        <p:txBody>
          <a:bodyPr wrap="square" lIns="0" tIns="0" rIns="0" bIns="0" rtlCol="0" anchor="t"/>
          <a:lstStyle/>
          <a:p>
            <a:pPr marL="0" marR="0" lvl="0" indent="0" algn="l" defTabSz="1371600" rtl="0" eaLnBrk="1" fontAlgn="auto" latinLnBrk="0" hangingPunct="1">
              <a:lnSpc>
                <a:spcPts val="1786"/>
              </a:lnSpc>
              <a:spcBef>
                <a:spcPts val="0"/>
              </a:spcBef>
              <a:spcAft>
                <a:spcPts val="0"/>
              </a:spcAft>
              <a:buClrTx/>
              <a:buSzTx/>
              <a:buFontTx/>
              <a:buNone/>
              <a:tabLst/>
              <a:defRPr/>
            </a:pPr>
            <a:r>
              <a:rPr kumimoji="0" lang="en-US" sz="1200" b="0" i="0" u="none" strike="noStrike" kern="0" cap="none" spc="23" normalizeH="0" baseline="0" noProof="0">
                <a:ln>
                  <a:noFill/>
                </a:ln>
                <a:solidFill>
                  <a:srgbClr val="0067C6"/>
                </a:solidFill>
                <a:effectLst/>
                <a:uLnTx/>
                <a:uFillTx/>
                <a:latin typeface="Montserrat Medium" pitchFamily="34" charset="0"/>
                <a:ea typeface="Montserrat Medium" pitchFamily="34" charset="-122"/>
                <a:cs typeface="Montserrat Medium" pitchFamily="34" charset="-120"/>
              </a:rPr>
              <a:t>New employee
Started training 3 months ago</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4" name="Object43"/>
          <p:cNvSpPr/>
          <p:nvPr/>
        </p:nvSpPr>
        <p:spPr>
          <a:xfrm>
            <a:off x="5109416" y="4692222"/>
            <a:ext cx="485700" cy="209517"/>
          </a:xfrm>
          <a:prstGeom prst="rect">
            <a:avLst/>
          </a:prstGeom>
          <a:noFill/>
          <a:ln/>
        </p:spPr>
        <p:txBody>
          <a:bodyPr wrap="square" lIns="0" tIns="0" rIns="0" bIns="0" rtlCol="0" anchor="t"/>
          <a:lstStyle/>
          <a:p>
            <a:pPr marL="0" marR="0" lvl="0" indent="0" algn="l"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Email</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5" name="Object44"/>
          <p:cNvSpPr/>
          <p:nvPr/>
        </p:nvSpPr>
        <p:spPr>
          <a:xfrm>
            <a:off x="13013946" y="4692222"/>
            <a:ext cx="485700" cy="209517"/>
          </a:xfrm>
          <a:prstGeom prst="rect">
            <a:avLst/>
          </a:prstGeom>
          <a:noFill/>
          <a:ln/>
        </p:spPr>
        <p:txBody>
          <a:bodyPr wrap="square" lIns="0" tIns="0" rIns="0" bIns="0" rtlCol="0" anchor="t"/>
          <a:lstStyle/>
          <a:p>
            <a:pPr marL="0" marR="0" lvl="0" indent="0" algn="l"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Email</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6" name="Object45"/>
          <p:cNvSpPr/>
          <p:nvPr/>
        </p:nvSpPr>
        <p:spPr>
          <a:xfrm>
            <a:off x="6756986" y="5396964"/>
            <a:ext cx="1285677" cy="209517"/>
          </a:xfrm>
          <a:prstGeom prst="rect">
            <a:avLst/>
          </a:prstGeom>
          <a:noFill/>
          <a:ln/>
        </p:spPr>
        <p:txBody>
          <a:bodyPr wrap="square" lIns="0" tIns="0" rIns="0" bIns="0" rtlCol="0" anchor="t"/>
          <a:lstStyle/>
          <a:p>
            <a:pPr marL="0" marR="0" lvl="0" indent="0" algn="l"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Dangerous files</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7" name="Object46"/>
          <p:cNvSpPr/>
          <p:nvPr/>
        </p:nvSpPr>
        <p:spPr>
          <a:xfrm>
            <a:off x="14604375" y="5396964"/>
            <a:ext cx="1285677" cy="209517"/>
          </a:xfrm>
          <a:prstGeom prst="rect">
            <a:avLst/>
          </a:prstGeom>
          <a:noFill/>
          <a:ln/>
        </p:spPr>
        <p:txBody>
          <a:bodyPr wrap="square" lIns="0" tIns="0" rIns="0" bIns="0" rtlCol="0" anchor="t"/>
          <a:lstStyle/>
          <a:p>
            <a:pPr marL="0" marR="0" lvl="0" indent="0" algn="l"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Dangerous files</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8" name="Object47"/>
          <p:cNvSpPr/>
          <p:nvPr/>
        </p:nvSpPr>
        <p:spPr>
          <a:xfrm>
            <a:off x="2404733" y="5292205"/>
            <a:ext cx="1476147" cy="419036"/>
          </a:xfrm>
          <a:prstGeom prst="rect">
            <a:avLst/>
          </a:prstGeom>
          <a:noFill/>
          <a:ln/>
        </p:spPr>
        <p:txBody>
          <a:bodyPr wrap="square" lIns="0" tIns="0" rIns="0" bIns="0" rtlCol="0" anchor="t"/>
          <a:lstStyle/>
          <a:p>
            <a:pPr marL="0" marR="0" lvl="0" indent="0" algn="r"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Inter-org communications</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9" name="Object48"/>
          <p:cNvSpPr/>
          <p:nvPr/>
        </p:nvSpPr>
        <p:spPr>
          <a:xfrm>
            <a:off x="10252122" y="5292205"/>
            <a:ext cx="1476147" cy="419036"/>
          </a:xfrm>
          <a:prstGeom prst="rect">
            <a:avLst/>
          </a:prstGeom>
          <a:noFill/>
          <a:ln/>
        </p:spPr>
        <p:txBody>
          <a:bodyPr wrap="square" lIns="0" tIns="0" rIns="0" bIns="0" rtlCol="0" anchor="t"/>
          <a:lstStyle/>
          <a:p>
            <a:pPr marL="0" marR="0" lvl="0" indent="0" algn="r"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Inter-org communications</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0" name="Object49"/>
          <p:cNvSpPr/>
          <p:nvPr/>
        </p:nvSpPr>
        <p:spPr>
          <a:xfrm>
            <a:off x="7309349" y="6568358"/>
            <a:ext cx="1371389" cy="419036"/>
          </a:xfrm>
          <a:prstGeom prst="rect">
            <a:avLst/>
          </a:prstGeom>
          <a:noFill/>
          <a:ln/>
        </p:spPr>
        <p:txBody>
          <a:bodyPr wrap="square" lIns="0" tIns="0" rIns="0" bIns="0" rtlCol="0" anchor="t"/>
          <a:lstStyle/>
          <a:p>
            <a:pPr marL="0" marR="0" lvl="0" indent="0" algn="l"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Authority impersonation</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1" name="Object50"/>
          <p:cNvSpPr/>
          <p:nvPr/>
        </p:nvSpPr>
        <p:spPr>
          <a:xfrm>
            <a:off x="15156739" y="6568358"/>
            <a:ext cx="1371389" cy="419036"/>
          </a:xfrm>
          <a:prstGeom prst="rect">
            <a:avLst/>
          </a:prstGeom>
          <a:noFill/>
          <a:ln/>
        </p:spPr>
        <p:txBody>
          <a:bodyPr wrap="square" lIns="0" tIns="0" rIns="0" bIns="0" rtlCol="0" anchor="t"/>
          <a:lstStyle/>
          <a:p>
            <a:pPr marL="0" marR="0" lvl="0" indent="0" algn="l"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Authority impersonation</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2" name="Object51"/>
          <p:cNvSpPr/>
          <p:nvPr/>
        </p:nvSpPr>
        <p:spPr>
          <a:xfrm>
            <a:off x="6890313" y="7892129"/>
            <a:ext cx="723789" cy="209517"/>
          </a:xfrm>
          <a:prstGeom prst="rect">
            <a:avLst/>
          </a:prstGeom>
          <a:noFill/>
          <a:ln/>
        </p:spPr>
        <p:txBody>
          <a:bodyPr wrap="square" lIns="0" tIns="0" rIns="0" bIns="0" rtlCol="0" anchor="t"/>
          <a:lstStyle/>
          <a:p>
            <a:pPr marL="0" marR="0" lvl="0" indent="0" algn="l"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Personal</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3" name="Object52"/>
          <p:cNvSpPr/>
          <p:nvPr/>
        </p:nvSpPr>
        <p:spPr>
          <a:xfrm>
            <a:off x="14737703" y="7892129"/>
            <a:ext cx="723789" cy="209517"/>
          </a:xfrm>
          <a:prstGeom prst="rect">
            <a:avLst/>
          </a:prstGeom>
          <a:noFill/>
          <a:ln/>
        </p:spPr>
        <p:txBody>
          <a:bodyPr wrap="square" lIns="0" tIns="0" rIns="0" bIns="0" rtlCol="0" anchor="t"/>
          <a:lstStyle/>
          <a:p>
            <a:pPr marL="0" marR="0" lvl="0" indent="0" algn="l"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Personal</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4" name="Object53"/>
          <p:cNvSpPr/>
          <p:nvPr/>
        </p:nvSpPr>
        <p:spPr>
          <a:xfrm>
            <a:off x="4176110" y="8644487"/>
            <a:ext cx="2447547" cy="209517"/>
          </a:xfrm>
          <a:prstGeom prst="rect">
            <a:avLst/>
          </a:prstGeom>
          <a:noFill/>
          <a:ln/>
        </p:spPr>
        <p:txBody>
          <a:bodyPr wrap="square" lIns="0" tIns="0" rIns="0" bIns="0" rtlCol="0" anchor="t"/>
          <a:lstStyle/>
          <a:p>
            <a:pPr marL="0" marR="0" lvl="0" indent="0" algn="l"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Package delivery notifications</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5" name="Object54"/>
          <p:cNvSpPr/>
          <p:nvPr/>
        </p:nvSpPr>
        <p:spPr>
          <a:xfrm>
            <a:off x="12033023" y="8644487"/>
            <a:ext cx="2447547" cy="209517"/>
          </a:xfrm>
          <a:prstGeom prst="rect">
            <a:avLst/>
          </a:prstGeom>
          <a:noFill/>
          <a:ln/>
        </p:spPr>
        <p:txBody>
          <a:bodyPr wrap="square" lIns="0" tIns="0" rIns="0" bIns="0" rtlCol="0" anchor="t"/>
          <a:lstStyle/>
          <a:p>
            <a:pPr marL="0" marR="0" lvl="0" indent="0" algn="l"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Package delivery notifications</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6" name="Object55"/>
          <p:cNvSpPr/>
          <p:nvPr/>
        </p:nvSpPr>
        <p:spPr>
          <a:xfrm>
            <a:off x="2728533" y="7892129"/>
            <a:ext cx="1247583" cy="209517"/>
          </a:xfrm>
          <a:prstGeom prst="rect">
            <a:avLst/>
          </a:prstGeom>
          <a:noFill/>
          <a:ln/>
        </p:spPr>
        <p:txBody>
          <a:bodyPr wrap="square" lIns="0" tIns="0" rIns="0" bIns="0" rtlCol="0" anchor="t"/>
          <a:lstStyle/>
          <a:p>
            <a:pPr marL="0" marR="0" lvl="0" indent="0" algn="l"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Online services</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7" name="Object56"/>
          <p:cNvSpPr/>
          <p:nvPr/>
        </p:nvSpPr>
        <p:spPr>
          <a:xfrm>
            <a:off x="10575921" y="7892129"/>
            <a:ext cx="1247583" cy="209517"/>
          </a:xfrm>
          <a:prstGeom prst="rect">
            <a:avLst/>
          </a:prstGeom>
          <a:noFill/>
          <a:ln/>
        </p:spPr>
        <p:txBody>
          <a:bodyPr wrap="square" lIns="0" tIns="0" rIns="0" bIns="0" rtlCol="0" anchor="t"/>
          <a:lstStyle/>
          <a:p>
            <a:pPr marL="0" marR="0" lvl="0" indent="0" algn="l"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Online services</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8" name="Object57"/>
          <p:cNvSpPr/>
          <p:nvPr/>
        </p:nvSpPr>
        <p:spPr>
          <a:xfrm>
            <a:off x="2633297" y="6568358"/>
            <a:ext cx="847595" cy="419036"/>
          </a:xfrm>
          <a:prstGeom prst="rect">
            <a:avLst/>
          </a:prstGeom>
          <a:noFill/>
          <a:ln/>
        </p:spPr>
        <p:txBody>
          <a:bodyPr wrap="square" lIns="0" tIns="0" rIns="0" bIns="0" rtlCol="0" anchor="t"/>
          <a:lstStyle/>
          <a:p>
            <a:pPr marL="0" marR="0" lvl="0" indent="0" algn="r"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IT admin
(inter-org)</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9" name="Object58"/>
          <p:cNvSpPr/>
          <p:nvPr/>
        </p:nvSpPr>
        <p:spPr>
          <a:xfrm>
            <a:off x="10480687" y="6568358"/>
            <a:ext cx="847595" cy="419036"/>
          </a:xfrm>
          <a:prstGeom prst="rect">
            <a:avLst/>
          </a:prstGeom>
          <a:noFill/>
          <a:ln/>
        </p:spPr>
        <p:txBody>
          <a:bodyPr wrap="square" lIns="0" tIns="0" rIns="0" bIns="0" rtlCol="0" anchor="t"/>
          <a:lstStyle/>
          <a:p>
            <a:pPr marL="0" marR="0" lvl="0" indent="0" algn="r" defTabSz="1371600" rtl="0" eaLnBrk="1" fontAlgn="auto" latinLnBrk="0" hangingPunct="1">
              <a:lnSpc>
                <a:spcPts val="1649"/>
              </a:lnSpc>
              <a:spcBef>
                <a:spcPts val="0"/>
              </a:spcBef>
              <a:spcAft>
                <a:spcPts val="0"/>
              </a:spcAft>
              <a:buClrTx/>
              <a:buSzTx/>
              <a:buFontTx/>
              <a:buNone/>
              <a:tabLst/>
              <a:defRPr/>
            </a:pPr>
            <a:r>
              <a:rPr kumimoji="0" lang="en-US" sz="1200" b="0" i="0" u="none" strike="noStrike" kern="0" cap="none" spc="23" normalizeH="0" baseline="0" noProof="0">
                <a:ln>
                  <a:noFill/>
                </a:ln>
                <a:solidFill>
                  <a:srgbClr val="B4BDC8"/>
                </a:solidFill>
                <a:effectLst/>
                <a:uLnTx/>
                <a:uFillTx/>
                <a:latin typeface="Montserrat Medium" pitchFamily="34" charset="0"/>
                <a:ea typeface="Montserrat Medium" pitchFamily="34" charset="-122"/>
                <a:cs typeface="Montserrat Medium" pitchFamily="34" charset="-120"/>
              </a:rPr>
              <a:t>IT admin
(inter-org)</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60" name="Object59"/>
          <p:cNvSpPr/>
          <p:nvPr/>
        </p:nvSpPr>
        <p:spPr>
          <a:xfrm>
            <a:off x="11585414" y="2977987"/>
            <a:ext cx="2609448" cy="266660"/>
          </a:xfrm>
          <a:prstGeom prst="rect">
            <a:avLst/>
          </a:prstGeom>
          <a:noFill/>
          <a:ln/>
        </p:spPr>
        <p:txBody>
          <a:bodyPr wrap="square" lIns="0" tIns="0" rIns="0" bIns="0" rtlCol="0" anchor="t"/>
          <a:lstStyle/>
          <a:p>
            <a:pPr marL="0" marR="0" lvl="0" indent="0" algn="l" defTabSz="1371600" rtl="0" eaLnBrk="1" fontAlgn="auto" latinLnBrk="0" hangingPunct="1">
              <a:lnSpc>
                <a:spcPts val="2171"/>
              </a:lnSpc>
              <a:spcBef>
                <a:spcPts val="0"/>
              </a:spcBef>
              <a:spcAft>
                <a:spcPts val="0"/>
              </a:spcAft>
              <a:buClrTx/>
              <a:buSzTx/>
              <a:buFontTx/>
              <a:buNone/>
              <a:tabLst/>
              <a:defRPr/>
            </a:pPr>
            <a:r>
              <a:rPr kumimoji="0" lang="en-US" sz="1200" b="0" i="0" u="none" strike="noStrike" kern="0" cap="none" spc="23" normalizeH="0" baseline="0" noProof="0">
                <a:ln>
                  <a:noFill/>
                </a:ln>
                <a:solidFill>
                  <a:srgbClr val="0067C6"/>
                </a:solidFill>
                <a:effectLst/>
                <a:uLnTx/>
                <a:uFillTx/>
                <a:latin typeface="Montserrat Medium" pitchFamily="34" charset="0"/>
                <a:ea typeface="Montserrat Medium" pitchFamily="34" charset="-122"/>
                <a:cs typeface="Montserrat Medium" pitchFamily="34" charset="-120"/>
              </a:rPr>
              <a:t>Started training 11 months ago</a:t>
            </a: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61" name="Object60"/>
          <p:cNvSpPr/>
          <p:nvPr/>
        </p:nvSpPr>
        <p:spPr>
          <a:xfrm>
            <a:off x="839417" y="495493"/>
            <a:ext cx="16550512" cy="1780901"/>
          </a:xfrm>
          <a:prstGeom prst="rect">
            <a:avLst/>
          </a:prstGeom>
          <a:noFill/>
          <a:ln/>
        </p:spPr>
        <p:txBody>
          <a:bodyPr wrap="square" lIns="0" tIns="0" rIns="0" bIns="0" rtlCol="0" anchor="t"/>
          <a:lstStyle/>
          <a:p>
            <a:pPr marL="0" marR="0" lvl="0" indent="0" algn="l" defTabSz="1371600" rtl="0" eaLnBrk="1" fontAlgn="auto" latinLnBrk="0" hangingPunct="1">
              <a:lnSpc>
                <a:spcPts val="6600"/>
              </a:lnSpc>
              <a:spcBef>
                <a:spcPts val="0"/>
              </a:spcBef>
              <a:spcAft>
                <a:spcPts val="0"/>
              </a:spcAft>
              <a:buClrTx/>
              <a:buSzTx/>
              <a:buFontTx/>
              <a:buNone/>
              <a:tabLst/>
              <a:defRPr/>
            </a:pPr>
            <a:r>
              <a:rPr kumimoji="0" lang="lv-LV" sz="6000" b="1" i="0" u="none" strike="noStrike" kern="1200" cap="none" spc="0" normalizeH="0" baseline="0" noProof="0" dirty="0">
                <a:ln>
                  <a:noFill/>
                </a:ln>
                <a:solidFill>
                  <a:srgbClr val="F3F7FD"/>
                </a:solidFill>
                <a:effectLst/>
                <a:uLnTx/>
                <a:uFillTx/>
                <a:latin typeface="Montserrat SemiBold" panose="00000700000000000000" pitchFamily="2" charset="0"/>
                <a:ea typeface="Space Grotesk Medium" pitchFamily="34" charset="-122"/>
              </a:rPr>
              <a:t>Adaptīvas mācības, kas balstītas uz:</a:t>
            </a:r>
            <a:r>
              <a:rPr kumimoji="0" lang="en-US" sz="6000" b="1" i="0" u="none" strike="noStrike" kern="1200" cap="none" spc="0" normalizeH="0" baseline="0" noProof="0" dirty="0">
                <a:ln>
                  <a:noFill/>
                </a:ln>
                <a:solidFill>
                  <a:srgbClr val="F3F7FD"/>
                </a:solidFill>
                <a:effectLst/>
                <a:uLnTx/>
                <a:uFillTx/>
                <a:latin typeface="Montserrat SemiBold" panose="00000700000000000000" pitchFamily="2" charset="0"/>
                <a:ea typeface="Space Grotesk Medium" pitchFamily="34" charset="-122"/>
              </a:rPr>
              <a:t> </a:t>
            </a:r>
            <a:r>
              <a:rPr kumimoji="0" lang="lv-LV" sz="6000" b="1" i="0" u="none" strike="noStrike" kern="1200" cap="none" spc="0" normalizeH="0" baseline="0" noProof="0" dirty="0">
                <a:ln>
                  <a:noFill/>
                </a:ln>
                <a:solidFill>
                  <a:srgbClr val="FF7699">
                    <a:lumMod val="75000"/>
                  </a:srgbClr>
                </a:solidFill>
                <a:effectLst/>
                <a:uLnTx/>
                <a:uFillTx/>
                <a:latin typeface="Montserrat SemiBold" panose="00000700000000000000" pitchFamily="2" charset="0"/>
                <a:ea typeface="Space Grotesk Medium" pitchFamily="34" charset="-122"/>
              </a:rPr>
              <a:t>amatu</a:t>
            </a:r>
            <a:r>
              <a:rPr kumimoji="0" lang="en-US" sz="6000" b="1" i="0" u="none" strike="noStrike" kern="1200" cap="none" spc="0" normalizeH="0" baseline="0" noProof="0" dirty="0">
                <a:ln>
                  <a:noFill/>
                </a:ln>
                <a:solidFill>
                  <a:srgbClr val="F3F7FD"/>
                </a:solidFill>
                <a:effectLst/>
                <a:uLnTx/>
                <a:uFillTx/>
                <a:latin typeface="Montserrat SemiBold" panose="00000700000000000000" pitchFamily="2" charset="0"/>
                <a:ea typeface="Space Grotesk Medium" pitchFamily="34" charset="-122"/>
              </a:rPr>
              <a:t>, </a:t>
            </a:r>
            <a:r>
              <a:rPr kumimoji="0" lang="lv-LV" sz="6000" b="1" i="0" u="none" strike="noStrike" kern="1200" cap="none" spc="0" normalizeH="0" baseline="0" noProof="0" dirty="0">
                <a:ln>
                  <a:noFill/>
                </a:ln>
                <a:solidFill>
                  <a:srgbClr val="FF7699">
                    <a:lumMod val="75000"/>
                  </a:srgbClr>
                </a:solidFill>
                <a:effectLst/>
                <a:uLnTx/>
                <a:uFillTx/>
                <a:latin typeface="Montserrat SemiBold" panose="00000700000000000000" pitchFamily="2" charset="0"/>
                <a:ea typeface="Space Grotesk Medium" pitchFamily="34" charset="-122"/>
              </a:rPr>
              <a:t>valodu</a:t>
            </a:r>
            <a:r>
              <a:rPr kumimoji="0" lang="en-US" sz="6000" b="1" i="0" u="none" strike="noStrike" kern="1200" cap="none" spc="0" normalizeH="0" baseline="0" noProof="0" dirty="0">
                <a:ln>
                  <a:noFill/>
                </a:ln>
                <a:solidFill>
                  <a:srgbClr val="F3F7FD"/>
                </a:solidFill>
                <a:effectLst/>
                <a:uLnTx/>
                <a:uFillTx/>
                <a:latin typeface="Montserrat SemiBold" panose="00000700000000000000" pitchFamily="2" charset="0"/>
                <a:ea typeface="Space Grotesk Medium" pitchFamily="34" charset="-122"/>
              </a:rPr>
              <a:t>, </a:t>
            </a:r>
            <a:r>
              <a:rPr kumimoji="0" lang="lv-LV" sz="6000" b="1" i="0" u="none" strike="noStrike" kern="1200" cap="none" spc="0" normalizeH="0" baseline="0" noProof="0" dirty="0">
                <a:ln>
                  <a:noFill/>
                </a:ln>
                <a:solidFill>
                  <a:srgbClr val="FF7699">
                    <a:lumMod val="75000"/>
                  </a:srgbClr>
                </a:solidFill>
                <a:effectLst/>
                <a:uLnTx/>
                <a:uFillTx/>
                <a:latin typeface="Montserrat SemiBold" panose="00000700000000000000" pitchFamily="2" charset="0"/>
                <a:ea typeface="Space Grotesk Medium" pitchFamily="34" charset="-122"/>
              </a:rPr>
              <a:t>lokāciju </a:t>
            </a:r>
            <a:r>
              <a:rPr kumimoji="0" lang="lv-LV" sz="6000" b="1" i="0" u="none" strike="noStrike" kern="1200" cap="none" spc="0" normalizeH="0" baseline="0" noProof="0" dirty="0">
                <a:ln>
                  <a:noFill/>
                </a:ln>
                <a:solidFill>
                  <a:srgbClr val="F3F7FD"/>
                </a:solidFill>
                <a:effectLst/>
                <a:uLnTx/>
                <a:uFillTx/>
                <a:latin typeface="Montserrat SemiBold" panose="00000700000000000000" pitchFamily="2" charset="0"/>
                <a:ea typeface="Space Grotesk Medium" pitchFamily="34" charset="-122"/>
              </a:rPr>
              <a:t>un </a:t>
            </a:r>
            <a:r>
              <a:rPr kumimoji="0" lang="lv-LV" sz="6000" b="1" i="0" u="none" strike="noStrike" kern="1200" cap="none" spc="0" normalizeH="0" baseline="0" noProof="0" dirty="0">
                <a:ln>
                  <a:noFill/>
                </a:ln>
                <a:solidFill>
                  <a:srgbClr val="ED285B"/>
                </a:solidFill>
                <a:effectLst/>
                <a:uLnTx/>
                <a:uFillTx/>
                <a:latin typeface="Montserrat SemiBold" panose="00000700000000000000" pitchFamily="2" charset="0"/>
                <a:ea typeface="Space Grotesk Medium" pitchFamily="34" charset="-122"/>
              </a:rPr>
              <a:t>prasmju līmeni</a:t>
            </a:r>
            <a:endParaRPr kumimoji="0" lang="en-US" sz="6000" b="1" i="0" u="none" strike="noStrike" kern="1200" cap="none" spc="0" normalizeH="0" baseline="0" noProof="0" dirty="0">
              <a:ln>
                <a:noFill/>
              </a:ln>
              <a:solidFill>
                <a:srgbClr val="ED285B"/>
              </a:solidFill>
              <a:effectLst/>
              <a:uLnTx/>
              <a:uFillTx/>
              <a:latin typeface="Montserrat SemiBold" panose="00000700000000000000" pitchFamily="2" charset="0"/>
              <a:ea typeface="Space Grotesk Medium" pitchFamily="34" charset="-122"/>
            </a:endParaRPr>
          </a:p>
        </p:txBody>
      </p:sp>
      <p:sp>
        <p:nvSpPr>
          <p:cNvPr id="8" name="Object60">
            <a:extLst>
              <a:ext uri="{FF2B5EF4-FFF2-40B4-BE49-F238E27FC236}">
                <a16:creationId xmlns:a16="http://schemas.microsoft.com/office/drawing/2014/main" id="{F80CE741-F44E-C113-A6E0-B1B0FB8AD545}"/>
              </a:ext>
            </a:extLst>
          </p:cNvPr>
          <p:cNvSpPr/>
          <p:nvPr/>
        </p:nvSpPr>
        <p:spPr>
          <a:xfrm>
            <a:off x="4376421" y="9128615"/>
            <a:ext cx="9535158" cy="936453"/>
          </a:xfrm>
          <a:prstGeom prst="rect">
            <a:avLst/>
          </a:prstGeom>
          <a:noFill/>
          <a:ln/>
        </p:spPr>
        <p:txBody>
          <a:bodyPr wrap="square" lIns="0" tIns="0" rIns="0" bIns="0" rtlCol="0" anchor="t"/>
          <a:lstStyle/>
          <a:p>
            <a:pPr marL="0" marR="0" lvl="0" indent="0" algn="ctr" defTabSz="1371600" rtl="0" eaLnBrk="1" fontAlgn="auto" latinLnBrk="0" hangingPunct="1">
              <a:lnSpc>
                <a:spcPts val="6600"/>
              </a:lnSpc>
              <a:spcBef>
                <a:spcPts val="0"/>
              </a:spcBef>
              <a:spcAft>
                <a:spcPts val="0"/>
              </a:spcAft>
              <a:buClrTx/>
              <a:buSzTx/>
              <a:buFontTx/>
              <a:buNone/>
              <a:tabLst/>
              <a:defRPr/>
            </a:pPr>
            <a:r>
              <a:rPr kumimoji="0" lang="lv-LV" sz="3000" u="none" strike="noStrike" kern="1200" cap="none" spc="0" normalizeH="0" baseline="0" noProof="0" dirty="0">
                <a:ln>
                  <a:noFill/>
                </a:ln>
                <a:solidFill>
                  <a:srgbClr val="F3F7FD"/>
                </a:solidFill>
                <a:effectLst/>
                <a:uLnTx/>
                <a:uFillTx/>
                <a:latin typeface="Montserrat SemiBold" panose="00000700000000000000" pitchFamily="2" charset="0"/>
                <a:ea typeface="Space Grotesk Medium" pitchFamily="34" charset="-122"/>
              </a:rPr>
              <a:t>Automatizēta, Adaptīva un Pozitīva pieeja</a:t>
            </a:r>
            <a:endParaRPr kumimoji="0" lang="en-US" sz="3000" u="none" strike="noStrike" kern="1200" cap="none" spc="0" normalizeH="0" baseline="0" noProof="0" dirty="0">
              <a:ln>
                <a:noFill/>
              </a:ln>
              <a:solidFill>
                <a:srgbClr val="ED285B"/>
              </a:solidFill>
              <a:effectLst/>
              <a:uLnTx/>
              <a:uFillTx/>
              <a:latin typeface="Montserrat SemiBold" panose="00000700000000000000" pitchFamily="2" charset="0"/>
              <a:ea typeface="Space Grotesk Medium" pitchFamily="34" charset="-122"/>
            </a:endParaRPr>
          </a:p>
        </p:txBody>
      </p:sp>
    </p:spTree>
    <p:extLst>
      <p:ext uri="{BB962C8B-B14F-4D97-AF65-F5344CB8AC3E}">
        <p14:creationId xmlns:p14="http://schemas.microsoft.com/office/powerpoint/2010/main" val="5388311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37570-7645-0A87-0F2D-6ADC0CA095AD}"/>
              </a:ext>
            </a:extLst>
          </p:cNvPr>
          <p:cNvSpPr>
            <a:spLocks noGrp="1"/>
          </p:cNvSpPr>
          <p:nvPr>
            <p:ph type="title"/>
          </p:nvPr>
        </p:nvSpPr>
        <p:spPr/>
        <p:txBody>
          <a:bodyPr/>
          <a:lstStyle/>
          <a:p>
            <a:endParaRPr lang="lv-LV"/>
          </a:p>
        </p:txBody>
      </p:sp>
      <p:sp>
        <p:nvSpPr>
          <p:cNvPr id="3" name="Content Placeholder 2">
            <a:extLst>
              <a:ext uri="{FF2B5EF4-FFF2-40B4-BE49-F238E27FC236}">
                <a16:creationId xmlns:a16="http://schemas.microsoft.com/office/drawing/2014/main" id="{D6B8E39B-0DBE-F275-6346-9552D959925E}"/>
              </a:ext>
            </a:extLst>
          </p:cNvPr>
          <p:cNvSpPr>
            <a:spLocks noGrp="1"/>
          </p:cNvSpPr>
          <p:nvPr>
            <p:ph sz="half" idx="1"/>
          </p:nvPr>
        </p:nvSpPr>
        <p:spPr/>
        <p:txBody>
          <a:bodyPr/>
          <a:lstStyle/>
          <a:p>
            <a:endParaRPr lang="lv-LV"/>
          </a:p>
        </p:txBody>
      </p:sp>
      <p:sp>
        <p:nvSpPr>
          <p:cNvPr id="4" name="Content Placeholder 3">
            <a:extLst>
              <a:ext uri="{FF2B5EF4-FFF2-40B4-BE49-F238E27FC236}">
                <a16:creationId xmlns:a16="http://schemas.microsoft.com/office/drawing/2014/main" id="{DED22D7D-730D-94F1-8305-B8B2DC97D808}"/>
              </a:ext>
            </a:extLst>
          </p:cNvPr>
          <p:cNvSpPr>
            <a:spLocks noGrp="1"/>
          </p:cNvSpPr>
          <p:nvPr>
            <p:ph sz="half" idx="10"/>
          </p:nvPr>
        </p:nvSpPr>
        <p:spPr/>
        <p:txBody>
          <a:bodyPr/>
          <a:lstStyle/>
          <a:p>
            <a:endParaRPr lang="lv-LV"/>
          </a:p>
        </p:txBody>
      </p:sp>
      <p:pic>
        <p:nvPicPr>
          <p:cNvPr id="6" name="Picture 5">
            <a:extLst>
              <a:ext uri="{FF2B5EF4-FFF2-40B4-BE49-F238E27FC236}">
                <a16:creationId xmlns:a16="http://schemas.microsoft.com/office/drawing/2014/main" id="{2C00B980-8392-A7A3-CF82-801C5E83C262}"/>
              </a:ext>
            </a:extLst>
          </p:cNvPr>
          <p:cNvPicPr>
            <a:picLocks noChangeAspect="1"/>
          </p:cNvPicPr>
          <p:nvPr/>
        </p:nvPicPr>
        <p:blipFill>
          <a:blip r:embed="rId3"/>
          <a:stretch>
            <a:fillRect/>
          </a:stretch>
        </p:blipFill>
        <p:spPr>
          <a:xfrm>
            <a:off x="-1" y="0"/>
            <a:ext cx="18384845" cy="10287000"/>
          </a:xfrm>
          <a:prstGeom prst="rect">
            <a:avLst/>
          </a:prstGeom>
        </p:spPr>
      </p:pic>
      <p:sp>
        <p:nvSpPr>
          <p:cNvPr id="7" name="Star: 12 Points 6">
            <a:extLst>
              <a:ext uri="{FF2B5EF4-FFF2-40B4-BE49-F238E27FC236}">
                <a16:creationId xmlns:a16="http://schemas.microsoft.com/office/drawing/2014/main" id="{1E803A47-6277-3733-1B25-C0885442CBF4}"/>
              </a:ext>
            </a:extLst>
          </p:cNvPr>
          <p:cNvSpPr/>
          <p:nvPr/>
        </p:nvSpPr>
        <p:spPr>
          <a:xfrm>
            <a:off x="11550650" y="4649577"/>
            <a:ext cx="4519458" cy="3854890"/>
          </a:xfrm>
          <a:prstGeom prst="star12">
            <a:avLst/>
          </a:prstGeom>
          <a:solidFill>
            <a:srgbClr val="7A4484"/>
          </a:solidFill>
          <a:ln w="76200">
            <a:solidFill>
              <a:srgbClr val="131F3F"/>
            </a:solidFill>
          </a:ln>
        </p:spPr>
        <p:style>
          <a:lnRef idx="0">
            <a:scrgbClr r="0" g="0" b="0"/>
          </a:lnRef>
          <a:fillRef idx="0">
            <a:scrgbClr r="0" g="0" b="0"/>
          </a:fillRef>
          <a:effectRef idx="0">
            <a:scrgbClr r="0" g="0" b="0"/>
          </a:effectRef>
          <a:fontRef idx="minor">
            <a:schemeClr val="lt1"/>
          </a:fontRef>
        </p:style>
        <p:txBody>
          <a:bodyPr rtlCol="0" anchor="ctr"/>
          <a:lstStyle/>
          <a:p>
            <a:pPr algn="ctr"/>
            <a:r>
              <a:rPr lang="lv-LV" sz="2400" b="1" dirty="0">
                <a:latin typeface="Montserrat ExtraBold" panose="00000900000000000000" pitchFamily="2" charset="0"/>
              </a:rPr>
              <a:t>36-40 SIMULĀCIJAS GADĀ</a:t>
            </a:r>
          </a:p>
        </p:txBody>
      </p:sp>
      <p:sp>
        <p:nvSpPr>
          <p:cNvPr id="5" name="Rectangle 4">
            <a:extLst>
              <a:ext uri="{FF2B5EF4-FFF2-40B4-BE49-F238E27FC236}">
                <a16:creationId xmlns:a16="http://schemas.microsoft.com/office/drawing/2014/main" id="{5E64356C-6481-36EA-216D-0AE156C18E5C}"/>
              </a:ext>
            </a:extLst>
          </p:cNvPr>
          <p:cNvSpPr/>
          <p:nvPr/>
        </p:nvSpPr>
        <p:spPr>
          <a:xfrm>
            <a:off x="-98692" y="0"/>
            <a:ext cx="9334607" cy="10287000"/>
          </a:xfrm>
          <a:prstGeom prst="rect">
            <a:avLst/>
          </a:prstGeom>
          <a:solidFill>
            <a:srgbClr val="010614"/>
          </a:solidFill>
          <a:ln>
            <a:solidFill>
              <a:srgbClr val="01061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en-US" sz="5400" b="1" u="sng" dirty="0"/>
              <a:t>    </a:t>
            </a:r>
            <a:r>
              <a:rPr lang="lv-LV" sz="5400" b="1" u="sng" cap="all" dirty="0">
                <a:latin typeface="Montserrat SemiBold" panose="00000700000000000000" pitchFamily="2" charset="0"/>
              </a:rPr>
              <a:t>Adaptīvas mācības</a:t>
            </a:r>
            <a:endParaRPr lang="en-US" sz="4400" b="1" u="sng" cap="all" dirty="0">
              <a:latin typeface="Montserrat SemiBold" panose="00000700000000000000" pitchFamily="2" charset="0"/>
            </a:endParaRPr>
          </a:p>
          <a:p>
            <a:pPr marL="1771650" lvl="2" indent="-857250">
              <a:lnSpc>
                <a:spcPct val="150000"/>
              </a:lnSpc>
              <a:buFont typeface="Arial" panose="020B0604020202020204" pitchFamily="34" charset="0"/>
              <a:buChar char="•"/>
            </a:pPr>
            <a:r>
              <a:rPr lang="lv-LV" sz="4000" b="1" cap="small" dirty="0">
                <a:latin typeface="Montserrat SemiBold" panose="00000700000000000000" pitchFamily="2" charset="0"/>
              </a:rPr>
              <a:t>Individuāla prasmju matrica</a:t>
            </a:r>
            <a:endParaRPr lang="en-US" sz="4000" b="1" cap="small" dirty="0">
              <a:latin typeface="Montserrat SemiBold" panose="00000700000000000000" pitchFamily="2" charset="0"/>
            </a:endParaRPr>
          </a:p>
          <a:p>
            <a:pPr marL="1771650" lvl="2" indent="-857250">
              <a:lnSpc>
                <a:spcPct val="150000"/>
              </a:lnSpc>
              <a:buFont typeface="Arial" panose="020B0604020202020204" pitchFamily="34" charset="0"/>
              <a:buChar char="•"/>
            </a:pPr>
            <a:r>
              <a:rPr lang="en-US" sz="4000" b="1" cap="small" dirty="0">
                <a:latin typeface="Montserrat SemiBold" panose="00000700000000000000" pitchFamily="2" charset="0"/>
              </a:rPr>
              <a:t>9 </a:t>
            </a:r>
            <a:r>
              <a:rPr lang="lv-LV" sz="4000" b="1" cap="small" dirty="0">
                <a:latin typeface="Montserrat SemiBold" panose="00000700000000000000" pitchFamily="2" charset="0"/>
              </a:rPr>
              <a:t>Tēmas</a:t>
            </a:r>
            <a:r>
              <a:rPr lang="en-US" sz="4000" b="1" cap="small" dirty="0">
                <a:latin typeface="Montserrat SemiBold" panose="00000700000000000000" pitchFamily="2" charset="0"/>
              </a:rPr>
              <a:t>, </a:t>
            </a:r>
            <a:r>
              <a:rPr lang="lv-LV" sz="4000" b="1" cap="small" dirty="0">
                <a:latin typeface="Montserrat SemiBold" panose="00000700000000000000" pitchFamily="2" charset="0"/>
              </a:rPr>
              <a:t>5</a:t>
            </a:r>
            <a:r>
              <a:rPr lang="en-US" sz="4000" b="1" cap="small" dirty="0">
                <a:latin typeface="Montserrat SemiBold" panose="00000700000000000000" pitchFamily="2" charset="0"/>
              </a:rPr>
              <a:t> </a:t>
            </a:r>
            <a:r>
              <a:rPr lang="lv-LV" sz="4000" b="1" cap="small" dirty="0">
                <a:latin typeface="Montserrat SemiBold" panose="00000700000000000000" pitchFamily="2" charset="0"/>
              </a:rPr>
              <a:t>prasmju līmeņi</a:t>
            </a:r>
          </a:p>
          <a:p>
            <a:pPr marL="1771650" lvl="2" indent="-857250">
              <a:lnSpc>
                <a:spcPct val="150000"/>
              </a:lnSpc>
              <a:buFont typeface="Arial" panose="020B0604020202020204" pitchFamily="34" charset="0"/>
              <a:buChar char="•"/>
            </a:pPr>
            <a:r>
              <a:rPr lang="lv-LV" sz="4000" b="1" cap="small" dirty="0">
                <a:latin typeface="Montserrat SemiBold" panose="00000700000000000000" pitchFamily="2" charset="0"/>
              </a:rPr>
              <a:t>Motivējoši spēles elementi</a:t>
            </a:r>
            <a:endParaRPr lang="en-US" sz="4000" b="1" cap="small" dirty="0">
              <a:latin typeface="Montserrat SemiBold" panose="00000700000000000000" pitchFamily="2" charset="0"/>
            </a:endParaRPr>
          </a:p>
          <a:p>
            <a:pPr marL="1771650" lvl="2" indent="-857250">
              <a:lnSpc>
                <a:spcPct val="150000"/>
              </a:lnSpc>
              <a:buFont typeface="Arial" panose="020B0604020202020204" pitchFamily="34" charset="0"/>
              <a:buChar char="•"/>
            </a:pPr>
            <a:r>
              <a:rPr lang="lv-LV" sz="4000" b="1" cap="small" dirty="0">
                <a:latin typeface="Montserrat SemiBold" panose="00000700000000000000" pitchFamily="2" charset="0"/>
              </a:rPr>
              <a:t>MI balstīta adaptācija</a:t>
            </a:r>
            <a:endParaRPr lang="en-US" sz="4000" b="1" cap="small" dirty="0">
              <a:latin typeface="Montserrat SemiBold" panose="00000700000000000000" pitchFamily="2" charset="0"/>
            </a:endParaRPr>
          </a:p>
        </p:txBody>
      </p:sp>
    </p:spTree>
    <p:extLst>
      <p:ext uri="{BB962C8B-B14F-4D97-AF65-F5344CB8AC3E}">
        <p14:creationId xmlns:p14="http://schemas.microsoft.com/office/powerpoint/2010/main" val="2845300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31F3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E05FE-FDD8-EF49-C460-1128FF883D8C}"/>
              </a:ext>
            </a:extLst>
          </p:cNvPr>
          <p:cNvSpPr>
            <a:spLocks noGrp="1"/>
          </p:cNvSpPr>
          <p:nvPr>
            <p:ph type="ctrTitle"/>
          </p:nvPr>
        </p:nvSpPr>
        <p:spPr>
          <a:xfrm>
            <a:off x="1257298" y="6642000"/>
            <a:ext cx="15293342" cy="2100600"/>
          </a:xfrm>
        </p:spPr>
        <p:txBody>
          <a:bodyPr wrap="square" anchor="b">
            <a:normAutofit/>
          </a:bodyPr>
          <a:lstStyle/>
          <a:p>
            <a:pPr algn="l">
              <a:lnSpc>
                <a:spcPct val="90000"/>
              </a:lnSpc>
            </a:pPr>
            <a:r>
              <a:rPr lang="lv-LV" sz="7100" b="1" cap="all" dirty="0">
                <a:solidFill>
                  <a:schemeClr val="bg1"/>
                </a:solidFill>
                <a:latin typeface="Montserrat SemiBold" panose="00000700000000000000" pitchFamily="2" charset="0"/>
              </a:rPr>
              <a:t>Lietotāja pieredze</a:t>
            </a:r>
            <a:endParaRPr lang="en-FI" sz="7100" b="1" cap="all" dirty="0">
              <a:solidFill>
                <a:schemeClr val="bg1"/>
              </a:solidFill>
              <a:latin typeface="Montserrat SemiBold" panose="00000700000000000000" pitchFamily="2" charset="0"/>
            </a:endParaRPr>
          </a:p>
        </p:txBody>
      </p:sp>
      <p:pic>
        <p:nvPicPr>
          <p:cNvPr id="6" name="Picture 5" descr="A screenshot of a computer&#10;&#10;Description automatically generated">
            <a:extLst>
              <a:ext uri="{FF2B5EF4-FFF2-40B4-BE49-F238E27FC236}">
                <a16:creationId xmlns:a16="http://schemas.microsoft.com/office/drawing/2014/main" id="{100F5A2C-564C-122F-2155-287818B7472A}"/>
              </a:ext>
            </a:extLst>
          </p:cNvPr>
          <p:cNvPicPr>
            <a:picLocks noChangeAspect="1"/>
          </p:cNvPicPr>
          <p:nvPr/>
        </p:nvPicPr>
        <p:blipFill>
          <a:blip r:embed="rId2"/>
          <a:srcRect l="7559" r="16124"/>
          <a:stretch/>
        </p:blipFill>
        <p:spPr>
          <a:xfrm>
            <a:off x="9" y="-1"/>
            <a:ext cx="9001123" cy="5867741"/>
          </a:xfrm>
          <a:custGeom>
            <a:avLst/>
            <a:gdLst/>
            <a:ahLst/>
            <a:cxnLst/>
            <a:rect l="l" t="t" r="r" b="b"/>
            <a:pathLst>
              <a:path w="6000749" h="3911828">
                <a:moveTo>
                  <a:pt x="0" y="0"/>
                </a:moveTo>
                <a:lnTo>
                  <a:pt x="6000749" y="0"/>
                </a:lnTo>
                <a:lnTo>
                  <a:pt x="6000749" y="3767827"/>
                </a:lnTo>
                <a:lnTo>
                  <a:pt x="5572124" y="3740378"/>
                </a:lnTo>
                <a:lnTo>
                  <a:pt x="0" y="3911828"/>
                </a:lnTo>
                <a:close/>
              </a:path>
            </a:pathLst>
          </a:custGeom>
        </p:spPr>
      </p:pic>
      <p:pic>
        <p:nvPicPr>
          <p:cNvPr id="4" name="Picture 3" descr="A screenshot of a video game&#10;&#10;Description automatically generated">
            <a:extLst>
              <a:ext uri="{FF2B5EF4-FFF2-40B4-BE49-F238E27FC236}">
                <a16:creationId xmlns:a16="http://schemas.microsoft.com/office/drawing/2014/main" id="{104C89CF-B6E3-7618-A8A1-43F13AC9179E}"/>
              </a:ext>
            </a:extLst>
          </p:cNvPr>
          <p:cNvPicPr>
            <a:picLocks noChangeAspect="1"/>
          </p:cNvPicPr>
          <p:nvPr/>
        </p:nvPicPr>
        <p:blipFill>
          <a:blip r:embed="rId3"/>
          <a:srcRect r="1" b="13126"/>
          <a:stretch/>
        </p:blipFill>
        <p:spPr>
          <a:xfrm>
            <a:off x="9286867" y="-1"/>
            <a:ext cx="9001125" cy="5982041"/>
          </a:xfrm>
          <a:custGeom>
            <a:avLst/>
            <a:gdLst/>
            <a:ahLst/>
            <a:cxnLst/>
            <a:rect l="l" t="t" r="r" b="b"/>
            <a:pathLst>
              <a:path w="6000750" h="3988028">
                <a:moveTo>
                  <a:pt x="0" y="0"/>
                </a:moveTo>
                <a:lnTo>
                  <a:pt x="6000750" y="0"/>
                </a:lnTo>
                <a:lnTo>
                  <a:pt x="6000750" y="797153"/>
                </a:lnTo>
                <a:lnTo>
                  <a:pt x="6000750" y="2634343"/>
                </a:lnTo>
                <a:lnTo>
                  <a:pt x="6000750" y="3911828"/>
                </a:lnTo>
                <a:lnTo>
                  <a:pt x="3248025" y="3988028"/>
                </a:lnTo>
                <a:lnTo>
                  <a:pt x="0" y="3780026"/>
                </a:lnTo>
                <a:close/>
              </a:path>
            </a:pathLst>
          </a:custGeom>
        </p:spPr>
      </p:pic>
    </p:spTree>
    <p:extLst>
      <p:ext uri="{BB962C8B-B14F-4D97-AF65-F5344CB8AC3E}">
        <p14:creationId xmlns:p14="http://schemas.microsoft.com/office/powerpoint/2010/main" val="3260136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31675-33F3-8E43-7D9E-D32669D1CD9D}"/>
              </a:ext>
            </a:extLst>
          </p:cNvPr>
          <p:cNvSpPr>
            <a:spLocks noGrp="1"/>
          </p:cNvSpPr>
          <p:nvPr>
            <p:ph type="ctrTitle"/>
          </p:nvPr>
        </p:nvSpPr>
        <p:spPr/>
        <p:txBody>
          <a:bodyPr/>
          <a:lstStyle/>
          <a:p>
            <a:endParaRPr lang="lv-LV"/>
          </a:p>
        </p:txBody>
      </p:sp>
      <p:sp>
        <p:nvSpPr>
          <p:cNvPr id="3" name="Subtitle 2">
            <a:extLst>
              <a:ext uri="{FF2B5EF4-FFF2-40B4-BE49-F238E27FC236}">
                <a16:creationId xmlns:a16="http://schemas.microsoft.com/office/drawing/2014/main" id="{6EB84BE1-3260-717D-6B99-8D4C8864EECE}"/>
              </a:ext>
            </a:extLst>
          </p:cNvPr>
          <p:cNvSpPr>
            <a:spLocks noGrp="1"/>
          </p:cNvSpPr>
          <p:nvPr>
            <p:ph type="subTitle" idx="1"/>
          </p:nvPr>
        </p:nvSpPr>
        <p:spPr/>
        <p:txBody>
          <a:bodyPr/>
          <a:lstStyle/>
          <a:p>
            <a:endParaRPr lang="lv-LV"/>
          </a:p>
        </p:txBody>
      </p:sp>
      <p:pic>
        <p:nvPicPr>
          <p:cNvPr id="5" name="Picture 4">
            <a:extLst>
              <a:ext uri="{FF2B5EF4-FFF2-40B4-BE49-F238E27FC236}">
                <a16:creationId xmlns:a16="http://schemas.microsoft.com/office/drawing/2014/main" id="{137D5500-4115-BF03-9BE1-2D84F8CF996E}"/>
              </a:ext>
            </a:extLst>
          </p:cNvPr>
          <p:cNvPicPr>
            <a:picLocks noChangeAspect="1"/>
          </p:cNvPicPr>
          <p:nvPr/>
        </p:nvPicPr>
        <p:blipFill>
          <a:blip r:embed="rId3"/>
          <a:stretch>
            <a:fillRect/>
          </a:stretch>
        </p:blipFill>
        <p:spPr>
          <a:xfrm>
            <a:off x="-1" y="0"/>
            <a:ext cx="18753513" cy="10287000"/>
          </a:xfrm>
          <a:prstGeom prst="rect">
            <a:avLst/>
          </a:prstGeom>
        </p:spPr>
      </p:pic>
    </p:spTree>
    <p:extLst>
      <p:ext uri="{BB962C8B-B14F-4D97-AF65-F5344CB8AC3E}">
        <p14:creationId xmlns:p14="http://schemas.microsoft.com/office/powerpoint/2010/main" val="3548431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0C639-358B-FF80-9E3C-AAC701E80E3E}"/>
              </a:ext>
            </a:extLst>
          </p:cNvPr>
          <p:cNvSpPr>
            <a:spLocks noGrp="1"/>
          </p:cNvSpPr>
          <p:nvPr>
            <p:ph type="ctrTitle"/>
          </p:nvPr>
        </p:nvSpPr>
        <p:spPr/>
        <p:txBody>
          <a:bodyPr/>
          <a:lstStyle/>
          <a:p>
            <a:endParaRPr lang="lv-LV"/>
          </a:p>
        </p:txBody>
      </p:sp>
      <p:sp>
        <p:nvSpPr>
          <p:cNvPr id="3" name="Subtitle 2">
            <a:extLst>
              <a:ext uri="{FF2B5EF4-FFF2-40B4-BE49-F238E27FC236}">
                <a16:creationId xmlns:a16="http://schemas.microsoft.com/office/drawing/2014/main" id="{74AA5F26-8B7F-D54D-F7AA-79F284E719CA}"/>
              </a:ext>
            </a:extLst>
          </p:cNvPr>
          <p:cNvSpPr>
            <a:spLocks noGrp="1"/>
          </p:cNvSpPr>
          <p:nvPr>
            <p:ph type="subTitle" idx="1"/>
          </p:nvPr>
        </p:nvSpPr>
        <p:spPr/>
        <p:txBody>
          <a:bodyPr/>
          <a:lstStyle/>
          <a:p>
            <a:endParaRPr lang="lv-LV"/>
          </a:p>
        </p:txBody>
      </p:sp>
      <p:pic>
        <p:nvPicPr>
          <p:cNvPr id="5" name="Picture 4">
            <a:extLst>
              <a:ext uri="{FF2B5EF4-FFF2-40B4-BE49-F238E27FC236}">
                <a16:creationId xmlns:a16="http://schemas.microsoft.com/office/drawing/2014/main" id="{C0C56598-E748-8CD2-3CEE-70968F99E0DD}"/>
              </a:ext>
            </a:extLst>
          </p:cNvPr>
          <p:cNvPicPr>
            <a:picLocks noChangeAspect="1"/>
          </p:cNvPicPr>
          <p:nvPr/>
        </p:nvPicPr>
        <p:blipFill>
          <a:blip r:embed="rId3"/>
          <a:stretch>
            <a:fillRect/>
          </a:stretch>
        </p:blipFill>
        <p:spPr>
          <a:xfrm>
            <a:off x="0" y="0"/>
            <a:ext cx="18539072" cy="10287000"/>
          </a:xfrm>
          <a:prstGeom prst="rect">
            <a:avLst/>
          </a:prstGeom>
        </p:spPr>
      </p:pic>
    </p:spTree>
    <p:extLst>
      <p:ext uri="{BB962C8B-B14F-4D97-AF65-F5344CB8AC3E}">
        <p14:creationId xmlns:p14="http://schemas.microsoft.com/office/powerpoint/2010/main" val="4263596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31F3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A5F0C9-D287-A670-0639-4A3C557B54C2}"/>
              </a:ext>
            </a:extLst>
          </p:cNvPr>
          <p:cNvSpPr>
            <a:spLocks noGrp="1"/>
          </p:cNvSpPr>
          <p:nvPr>
            <p:ph type="ctrTitle"/>
          </p:nvPr>
        </p:nvSpPr>
        <p:spPr/>
        <p:txBody>
          <a:bodyPr/>
          <a:lstStyle/>
          <a:p>
            <a:endParaRPr lang="lv-LV"/>
          </a:p>
        </p:txBody>
      </p:sp>
      <p:sp>
        <p:nvSpPr>
          <p:cNvPr id="3" name="Subtitle 2">
            <a:extLst>
              <a:ext uri="{FF2B5EF4-FFF2-40B4-BE49-F238E27FC236}">
                <a16:creationId xmlns:a16="http://schemas.microsoft.com/office/drawing/2014/main" id="{88234624-F402-742B-D3C5-D9786A95FA65}"/>
              </a:ext>
            </a:extLst>
          </p:cNvPr>
          <p:cNvSpPr>
            <a:spLocks noGrp="1"/>
          </p:cNvSpPr>
          <p:nvPr>
            <p:ph type="subTitle" idx="1"/>
          </p:nvPr>
        </p:nvSpPr>
        <p:spPr/>
        <p:txBody>
          <a:bodyPr/>
          <a:lstStyle/>
          <a:p>
            <a:endParaRPr lang="lv-LV"/>
          </a:p>
        </p:txBody>
      </p:sp>
      <p:pic>
        <p:nvPicPr>
          <p:cNvPr id="5" name="Picture 4">
            <a:extLst>
              <a:ext uri="{FF2B5EF4-FFF2-40B4-BE49-F238E27FC236}">
                <a16:creationId xmlns:a16="http://schemas.microsoft.com/office/drawing/2014/main" id="{39A309F5-192B-1C57-C46D-05568568AF9F}"/>
              </a:ext>
            </a:extLst>
          </p:cNvPr>
          <p:cNvPicPr>
            <a:picLocks noChangeAspect="1"/>
          </p:cNvPicPr>
          <p:nvPr/>
        </p:nvPicPr>
        <p:blipFill>
          <a:blip r:embed="rId2"/>
          <a:stretch>
            <a:fillRect/>
          </a:stretch>
        </p:blipFill>
        <p:spPr>
          <a:xfrm>
            <a:off x="1798320" y="135791"/>
            <a:ext cx="14996160" cy="11057904"/>
          </a:xfrm>
          <a:prstGeom prst="rect">
            <a:avLst/>
          </a:prstGeom>
        </p:spPr>
      </p:pic>
    </p:spTree>
    <p:extLst>
      <p:ext uri="{BB962C8B-B14F-4D97-AF65-F5344CB8AC3E}">
        <p14:creationId xmlns:p14="http://schemas.microsoft.com/office/powerpoint/2010/main" val="19727728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9AD72-BB74-0372-D175-E8CB4E6C97A7}"/>
              </a:ext>
            </a:extLst>
          </p:cNvPr>
          <p:cNvSpPr>
            <a:spLocks noGrp="1"/>
          </p:cNvSpPr>
          <p:nvPr>
            <p:ph type="ctrTitle"/>
          </p:nvPr>
        </p:nvSpPr>
        <p:spPr/>
        <p:txBody>
          <a:bodyPr/>
          <a:lstStyle/>
          <a:p>
            <a:endParaRPr lang="lv-LV"/>
          </a:p>
        </p:txBody>
      </p:sp>
      <p:sp>
        <p:nvSpPr>
          <p:cNvPr id="3" name="Subtitle 2">
            <a:extLst>
              <a:ext uri="{FF2B5EF4-FFF2-40B4-BE49-F238E27FC236}">
                <a16:creationId xmlns:a16="http://schemas.microsoft.com/office/drawing/2014/main" id="{747BE9AD-867A-D68F-4454-2E0B686A2BEC}"/>
              </a:ext>
            </a:extLst>
          </p:cNvPr>
          <p:cNvSpPr>
            <a:spLocks noGrp="1"/>
          </p:cNvSpPr>
          <p:nvPr>
            <p:ph type="subTitle" idx="1"/>
          </p:nvPr>
        </p:nvSpPr>
        <p:spPr/>
        <p:txBody>
          <a:bodyPr/>
          <a:lstStyle/>
          <a:p>
            <a:endParaRPr lang="lv-LV"/>
          </a:p>
        </p:txBody>
      </p:sp>
      <p:pic>
        <p:nvPicPr>
          <p:cNvPr id="5" name="Picture 4">
            <a:extLst>
              <a:ext uri="{FF2B5EF4-FFF2-40B4-BE49-F238E27FC236}">
                <a16:creationId xmlns:a16="http://schemas.microsoft.com/office/drawing/2014/main" id="{4C93E6D2-5D67-8612-8DBE-F6F879531E6B}"/>
              </a:ext>
            </a:extLst>
          </p:cNvPr>
          <p:cNvPicPr>
            <a:picLocks noChangeAspect="1"/>
          </p:cNvPicPr>
          <p:nvPr/>
        </p:nvPicPr>
        <p:blipFill>
          <a:blip r:embed="rId2"/>
          <a:stretch>
            <a:fillRect/>
          </a:stretch>
        </p:blipFill>
        <p:spPr>
          <a:xfrm>
            <a:off x="-1" y="-121920"/>
            <a:ext cx="19175656" cy="10408920"/>
          </a:xfrm>
          <a:prstGeom prst="rect">
            <a:avLst/>
          </a:prstGeom>
        </p:spPr>
      </p:pic>
    </p:spTree>
    <p:extLst>
      <p:ext uri="{BB962C8B-B14F-4D97-AF65-F5344CB8AC3E}">
        <p14:creationId xmlns:p14="http://schemas.microsoft.com/office/powerpoint/2010/main" val="40004139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9D752-6E46-3457-DFAB-A6F08D3F34F6}"/>
              </a:ext>
            </a:extLst>
          </p:cNvPr>
          <p:cNvSpPr>
            <a:spLocks noGrp="1"/>
          </p:cNvSpPr>
          <p:nvPr>
            <p:ph type="ctrTitle"/>
          </p:nvPr>
        </p:nvSpPr>
        <p:spPr/>
        <p:txBody>
          <a:bodyPr/>
          <a:lstStyle/>
          <a:p>
            <a:endParaRPr lang="lv-LV"/>
          </a:p>
        </p:txBody>
      </p:sp>
      <p:sp>
        <p:nvSpPr>
          <p:cNvPr id="3" name="Subtitle 2">
            <a:extLst>
              <a:ext uri="{FF2B5EF4-FFF2-40B4-BE49-F238E27FC236}">
                <a16:creationId xmlns:a16="http://schemas.microsoft.com/office/drawing/2014/main" id="{E494F5B3-D937-827B-47E9-FD876F288162}"/>
              </a:ext>
            </a:extLst>
          </p:cNvPr>
          <p:cNvSpPr>
            <a:spLocks noGrp="1"/>
          </p:cNvSpPr>
          <p:nvPr>
            <p:ph type="subTitle" idx="1"/>
          </p:nvPr>
        </p:nvSpPr>
        <p:spPr/>
        <p:txBody>
          <a:bodyPr/>
          <a:lstStyle/>
          <a:p>
            <a:endParaRPr lang="lv-LV"/>
          </a:p>
        </p:txBody>
      </p:sp>
      <p:pic>
        <p:nvPicPr>
          <p:cNvPr id="5" name="Picture 4">
            <a:extLst>
              <a:ext uri="{FF2B5EF4-FFF2-40B4-BE49-F238E27FC236}">
                <a16:creationId xmlns:a16="http://schemas.microsoft.com/office/drawing/2014/main" id="{338D6FA4-EF95-1856-7F3D-019555D0080B}"/>
              </a:ext>
            </a:extLst>
          </p:cNvPr>
          <p:cNvPicPr>
            <a:picLocks noChangeAspect="1"/>
          </p:cNvPicPr>
          <p:nvPr/>
        </p:nvPicPr>
        <p:blipFill>
          <a:blip r:embed="rId2"/>
          <a:stretch>
            <a:fillRect/>
          </a:stretch>
        </p:blipFill>
        <p:spPr>
          <a:xfrm>
            <a:off x="0" y="-624840"/>
            <a:ext cx="18288000" cy="11150376"/>
          </a:xfrm>
          <a:prstGeom prst="rect">
            <a:avLst/>
          </a:prstGeom>
        </p:spPr>
      </p:pic>
    </p:spTree>
    <p:extLst>
      <p:ext uri="{BB962C8B-B14F-4D97-AF65-F5344CB8AC3E}">
        <p14:creationId xmlns:p14="http://schemas.microsoft.com/office/powerpoint/2010/main" val="25951184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04B77-DC93-EE53-0B94-FBFF3C1B2AD8}"/>
              </a:ext>
            </a:extLst>
          </p:cNvPr>
          <p:cNvSpPr>
            <a:spLocks noGrp="1"/>
          </p:cNvSpPr>
          <p:nvPr>
            <p:ph type="ctrTitle"/>
          </p:nvPr>
        </p:nvSpPr>
        <p:spPr/>
        <p:txBody>
          <a:bodyPr/>
          <a:lstStyle/>
          <a:p>
            <a:endParaRPr lang="lv-LV"/>
          </a:p>
        </p:txBody>
      </p:sp>
      <p:sp>
        <p:nvSpPr>
          <p:cNvPr id="3" name="Subtitle 2">
            <a:extLst>
              <a:ext uri="{FF2B5EF4-FFF2-40B4-BE49-F238E27FC236}">
                <a16:creationId xmlns:a16="http://schemas.microsoft.com/office/drawing/2014/main" id="{8AA1167A-03E9-FA68-FC5B-89ECA0AFBA7B}"/>
              </a:ext>
            </a:extLst>
          </p:cNvPr>
          <p:cNvSpPr>
            <a:spLocks noGrp="1"/>
          </p:cNvSpPr>
          <p:nvPr>
            <p:ph type="subTitle" idx="1"/>
          </p:nvPr>
        </p:nvSpPr>
        <p:spPr/>
        <p:txBody>
          <a:bodyPr/>
          <a:lstStyle/>
          <a:p>
            <a:endParaRPr lang="lv-LV"/>
          </a:p>
        </p:txBody>
      </p:sp>
      <p:pic>
        <p:nvPicPr>
          <p:cNvPr id="5" name="Picture 4">
            <a:extLst>
              <a:ext uri="{FF2B5EF4-FFF2-40B4-BE49-F238E27FC236}">
                <a16:creationId xmlns:a16="http://schemas.microsoft.com/office/drawing/2014/main" id="{A8807092-8D31-0322-C381-216276A38469}"/>
              </a:ext>
            </a:extLst>
          </p:cNvPr>
          <p:cNvPicPr>
            <a:picLocks noChangeAspect="1"/>
          </p:cNvPicPr>
          <p:nvPr/>
        </p:nvPicPr>
        <p:blipFill>
          <a:blip r:embed="rId2"/>
          <a:stretch>
            <a:fillRect/>
          </a:stretch>
        </p:blipFill>
        <p:spPr>
          <a:xfrm>
            <a:off x="0" y="-942012"/>
            <a:ext cx="18567474" cy="11229012"/>
          </a:xfrm>
          <a:prstGeom prst="rect">
            <a:avLst/>
          </a:prstGeom>
        </p:spPr>
      </p:pic>
    </p:spTree>
    <p:extLst>
      <p:ext uri="{BB962C8B-B14F-4D97-AF65-F5344CB8AC3E}">
        <p14:creationId xmlns:p14="http://schemas.microsoft.com/office/powerpoint/2010/main" val="25438643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10614"/>
        </a:solidFill>
        <a:effectLst/>
      </p:bgPr>
    </p:bg>
    <p:spTree>
      <p:nvGrpSpPr>
        <p:cNvPr id="1" name=""/>
        <p:cNvGrpSpPr/>
        <p:nvPr/>
      </p:nvGrpSpPr>
      <p:grpSpPr>
        <a:xfrm>
          <a:off x="0" y="0"/>
          <a:ext cx="0" cy="0"/>
          <a:chOff x="0" y="0"/>
          <a:chExt cx="0" cy="0"/>
        </a:xfrm>
      </p:grpSpPr>
      <p:pic>
        <p:nvPicPr>
          <p:cNvPr id="1026" name="Picture 2" descr="7 layers of security">
            <a:extLst>
              <a:ext uri="{FF2B5EF4-FFF2-40B4-BE49-F238E27FC236}">
                <a16:creationId xmlns:a16="http://schemas.microsoft.com/office/drawing/2014/main" id="{6814699A-AEAD-8492-E79F-BE5356B0F0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3811" y="3636574"/>
            <a:ext cx="10978434" cy="73189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Object7">
            <a:extLst>
              <a:ext uri="{FF2B5EF4-FFF2-40B4-BE49-F238E27FC236}">
                <a16:creationId xmlns:a16="http://schemas.microsoft.com/office/drawing/2014/main" id="{3EE4FE1D-1E94-BDFD-05E1-AE516949E30C}"/>
              </a:ext>
            </a:extLst>
          </p:cNvPr>
          <p:cNvSpPr/>
          <p:nvPr/>
        </p:nvSpPr>
        <p:spPr>
          <a:xfrm>
            <a:off x="244549" y="596971"/>
            <a:ext cx="18043451" cy="2686157"/>
          </a:xfrm>
          <a:prstGeom prst="rect">
            <a:avLst/>
          </a:prstGeom>
          <a:noFill/>
          <a:ln/>
        </p:spPr>
        <p:txBody>
          <a:bodyPr wrap="square" lIns="0" tIns="0" rIns="0" bIns="0" rtlCol="0" anchor="t"/>
          <a:lstStyle/>
          <a:p>
            <a:pPr algn="ctr">
              <a:lnSpc>
                <a:spcPts val="6600"/>
              </a:lnSpc>
            </a:pPr>
            <a:r>
              <a:rPr lang="lv-LV" sz="5400" b="0" i="0" cap="all" dirty="0">
                <a:solidFill>
                  <a:srgbClr val="FFFFFF"/>
                </a:solidFill>
                <a:latin typeface="Montserrat SemiBold" pitchFamily="34" charset="0"/>
                <a:ea typeface="Montserrat SemiBold" pitchFamily="34" charset="-122"/>
                <a:cs typeface="Montserrat SemiBold" pitchFamily="34" charset="-120"/>
              </a:rPr>
              <a:t>Kādēļ mūsdienās darbinieku </a:t>
            </a:r>
          </a:p>
          <a:p>
            <a:pPr algn="ctr">
              <a:lnSpc>
                <a:spcPts val="6600"/>
              </a:lnSpc>
            </a:pPr>
            <a:r>
              <a:rPr lang="lv-LV" sz="5400" b="0" i="0" cap="all" dirty="0">
                <a:solidFill>
                  <a:srgbClr val="FFFFFF"/>
                </a:solidFill>
                <a:latin typeface="Montserrat SemiBold" pitchFamily="34" charset="0"/>
                <a:ea typeface="Montserrat SemiBold" pitchFamily="34" charset="-122"/>
                <a:cs typeface="Montserrat SemiBold" pitchFamily="34" charset="-120"/>
              </a:rPr>
              <a:t>kiberdrošības zināšanas</a:t>
            </a:r>
          </a:p>
          <a:p>
            <a:pPr algn="ctr">
              <a:lnSpc>
                <a:spcPts val="6600"/>
              </a:lnSpc>
            </a:pPr>
            <a:r>
              <a:rPr lang="lv-LV" sz="5400" cap="all" dirty="0">
                <a:solidFill>
                  <a:srgbClr val="FFFFFF"/>
                </a:solidFill>
                <a:latin typeface="Montserrat SemiBold" pitchFamily="34" charset="0"/>
                <a:ea typeface="Montserrat SemiBold" pitchFamily="34" charset="-122"/>
                <a:cs typeface="Montserrat SemiBold" pitchFamily="34" charset="-120"/>
              </a:rPr>
              <a:t>Ir ļoti svarīgas? </a:t>
            </a:r>
            <a:endParaRPr lang="lv-LV" sz="5400" b="0" i="0" cap="all" dirty="0">
              <a:solidFill>
                <a:srgbClr val="FFFFFF"/>
              </a:solidFill>
              <a:latin typeface="Montserrat SemiBold" pitchFamily="34" charset="0"/>
              <a:ea typeface="Montserrat SemiBold" pitchFamily="34" charset="-122"/>
              <a:cs typeface="Montserrat SemiBold" pitchFamily="34" charset="-120"/>
            </a:endParaRPr>
          </a:p>
          <a:p>
            <a:pPr algn="ctr">
              <a:lnSpc>
                <a:spcPts val="6600"/>
              </a:lnSpc>
            </a:pPr>
            <a:endParaRPr lang="en-US" sz="5400" cap="all" dirty="0"/>
          </a:p>
        </p:txBody>
      </p:sp>
      <p:cxnSp>
        <p:nvCxnSpPr>
          <p:cNvPr id="4" name="Straight Arrow Connector 3">
            <a:extLst>
              <a:ext uri="{FF2B5EF4-FFF2-40B4-BE49-F238E27FC236}">
                <a16:creationId xmlns:a16="http://schemas.microsoft.com/office/drawing/2014/main" id="{5160F46B-0F66-FB9D-DD2C-581539C0640E}"/>
              </a:ext>
            </a:extLst>
          </p:cNvPr>
          <p:cNvCxnSpPr>
            <a:cxnSpLocks/>
          </p:cNvCxnSpPr>
          <p:nvPr/>
        </p:nvCxnSpPr>
        <p:spPr>
          <a:xfrm>
            <a:off x="9596063" y="7736440"/>
            <a:ext cx="2547991" cy="1633591"/>
          </a:xfrm>
          <a:prstGeom prst="straightConnector1">
            <a:avLst/>
          </a:prstGeom>
          <a:ln w="57150">
            <a:solidFill>
              <a:srgbClr val="B4BDC8"/>
            </a:solidFill>
            <a:headEnd type="triangle"/>
            <a:tailEnd type="triangle"/>
          </a:ln>
        </p:spPr>
        <p:style>
          <a:lnRef idx="3">
            <a:schemeClr val="accent2"/>
          </a:lnRef>
          <a:fillRef idx="0">
            <a:schemeClr val="accent2"/>
          </a:fillRef>
          <a:effectRef idx="2">
            <a:schemeClr val="accent2"/>
          </a:effectRef>
          <a:fontRef idx="minor">
            <a:schemeClr val="tx1"/>
          </a:fontRef>
        </p:style>
      </p:cxnSp>
      <p:pic>
        <p:nvPicPr>
          <p:cNvPr id="8" name="Picture 2" descr="Home - Ontario's Cyber Security Awareness Month 2022">
            <a:extLst>
              <a:ext uri="{FF2B5EF4-FFF2-40B4-BE49-F238E27FC236}">
                <a16:creationId xmlns:a16="http://schemas.microsoft.com/office/drawing/2014/main" id="{F42219B6-F37F-3DA4-C9B7-04069E5B79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0666" y="4355765"/>
            <a:ext cx="4048125" cy="36766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trong infinite Icon 1073372">
            <a:extLst>
              <a:ext uri="{FF2B5EF4-FFF2-40B4-BE49-F238E27FC236}">
                <a16:creationId xmlns:a16="http://schemas.microsoft.com/office/drawing/2014/main" id="{55BEB87A-CF59-B3AF-8C35-DEAFE9C946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0247" y="6443901"/>
            <a:ext cx="2231633" cy="2231633"/>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a:extLst>
              <a:ext uri="{FF2B5EF4-FFF2-40B4-BE49-F238E27FC236}">
                <a16:creationId xmlns:a16="http://schemas.microsoft.com/office/drawing/2014/main" id="{2A5B536E-2800-BCCD-1731-BB6CEA96BA1F}"/>
              </a:ext>
            </a:extLst>
          </p:cNvPr>
          <p:cNvCxnSpPr/>
          <p:nvPr/>
        </p:nvCxnSpPr>
        <p:spPr>
          <a:xfrm flipV="1">
            <a:off x="5948791" y="5352836"/>
            <a:ext cx="4982912" cy="512997"/>
          </a:xfrm>
          <a:prstGeom prst="straightConnector1">
            <a:avLst/>
          </a:prstGeom>
          <a:ln w="57150">
            <a:solidFill>
              <a:srgbClr val="B4BDC8"/>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836839C1-FB2A-F2C6-1693-C62C97C35CB5}"/>
              </a:ext>
            </a:extLst>
          </p:cNvPr>
          <p:cNvPicPr>
            <a:picLocks noChangeAspect="1"/>
          </p:cNvPicPr>
          <p:nvPr/>
        </p:nvPicPr>
        <p:blipFill>
          <a:blip r:embed="rId6"/>
          <a:stretch>
            <a:fillRect/>
          </a:stretch>
        </p:blipFill>
        <p:spPr>
          <a:xfrm>
            <a:off x="139588" y="9770724"/>
            <a:ext cx="1202000" cy="392986"/>
          </a:xfrm>
          <a:prstGeom prst="rect">
            <a:avLst/>
          </a:prstGeom>
        </p:spPr>
      </p:pic>
      <p:pic>
        <p:nvPicPr>
          <p:cNvPr id="3" name="Picture 2" descr="Evil Ai Images – Browse 210,711 Stock Photos, Vectors, and Video | Adobe  Stock">
            <a:extLst>
              <a:ext uri="{FF2B5EF4-FFF2-40B4-BE49-F238E27FC236}">
                <a16:creationId xmlns:a16="http://schemas.microsoft.com/office/drawing/2014/main" id="{8AC1D158-25E7-FBAD-694C-00D4B25402A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37203" y="3470570"/>
            <a:ext cx="2542237" cy="169482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62022F2-8C24-D188-639E-E2C45C7F7F72}"/>
              </a:ext>
            </a:extLst>
          </p:cNvPr>
          <p:cNvSpPr txBox="1"/>
          <p:nvPr/>
        </p:nvSpPr>
        <p:spPr>
          <a:xfrm>
            <a:off x="6350746" y="4056372"/>
            <a:ext cx="1071134" cy="707886"/>
          </a:xfrm>
          <a:prstGeom prst="rect">
            <a:avLst/>
          </a:prstGeom>
          <a:noFill/>
        </p:spPr>
        <p:txBody>
          <a:bodyPr wrap="square" rtlCol="0">
            <a:spAutoFit/>
          </a:bodyPr>
          <a:lstStyle/>
          <a:p>
            <a:r>
              <a:rPr lang="lv-LV" sz="4000" b="1" dirty="0">
                <a:solidFill>
                  <a:schemeClr val="bg1"/>
                </a:solidFill>
              </a:rPr>
              <a:t>AI</a:t>
            </a:r>
          </a:p>
        </p:txBody>
      </p:sp>
      <p:sp>
        <p:nvSpPr>
          <p:cNvPr id="9" name="Rectangle 8">
            <a:extLst>
              <a:ext uri="{FF2B5EF4-FFF2-40B4-BE49-F238E27FC236}">
                <a16:creationId xmlns:a16="http://schemas.microsoft.com/office/drawing/2014/main" id="{A8A4E9C2-5E14-D267-A9D5-D8283F82DF7C}"/>
              </a:ext>
            </a:extLst>
          </p:cNvPr>
          <p:cNvSpPr/>
          <p:nvPr/>
        </p:nvSpPr>
        <p:spPr>
          <a:xfrm rot="21258559">
            <a:off x="6225085" y="5643113"/>
            <a:ext cx="4531535" cy="2513253"/>
          </a:xfrm>
          <a:prstGeom prst="rect">
            <a:avLst/>
          </a:prstGeom>
          <a:solidFill>
            <a:srgbClr val="4980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sz="8800" dirty="0">
                <a:latin typeface="Montserrat SemiBold" panose="00000700000000000000" pitchFamily="2" charset="0"/>
              </a:rPr>
              <a:t>90%</a:t>
            </a:r>
          </a:p>
          <a:p>
            <a:pPr algn="ctr"/>
            <a:r>
              <a:rPr lang="lv-LV" sz="2800" dirty="0">
                <a:latin typeface="Montserrat SemiBold" panose="00000700000000000000" pitchFamily="2" charset="0"/>
              </a:rPr>
              <a:t>Uzbrukumu sākas ar pikšķerēšanas e-pastu</a:t>
            </a:r>
            <a:endParaRPr lang="lv-LV" sz="4800" dirty="0"/>
          </a:p>
        </p:txBody>
      </p:sp>
    </p:spTree>
    <p:extLst>
      <p:ext uri="{BB962C8B-B14F-4D97-AF65-F5344CB8AC3E}">
        <p14:creationId xmlns:p14="http://schemas.microsoft.com/office/powerpoint/2010/main" val="3203559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fade">
                                      <p:cBhvr>
                                        <p:cTn id="10" dur="500"/>
                                        <p:tgtEl>
                                          <p:spTgt spid="102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10614"/>
        </a:solidFill>
        <a:effectLst/>
      </p:bgPr>
    </p:bg>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D515F617-E25D-47D4-BBD3-2D9DD78AD59C}"/>
              </a:ext>
            </a:extLst>
          </p:cNvPr>
          <p:cNvSpPr>
            <a:spLocks noGrp="1"/>
          </p:cNvSpPr>
          <p:nvPr>
            <p:ph type="dt" sz="half" idx="2"/>
          </p:nvPr>
        </p:nvSpPr>
        <p:spPr/>
        <p:txBody>
          <a:bodyPr/>
          <a:lstStyle/>
          <a:p>
            <a:fld id="{94CE46BC-0CEB-4FD6-9659-FCAEEC4358D6}" type="datetime3">
              <a:rPr lang="lv-LV" smtClean="0"/>
              <a:t>11/10/24</a:t>
            </a:fld>
            <a:endParaRPr lang="lv-LV"/>
          </a:p>
        </p:txBody>
      </p:sp>
      <p:sp>
        <p:nvSpPr>
          <p:cNvPr id="7" name="Foliennummernplatzhalter 6">
            <a:extLst>
              <a:ext uri="{FF2B5EF4-FFF2-40B4-BE49-F238E27FC236}">
                <a16:creationId xmlns:a16="http://schemas.microsoft.com/office/drawing/2014/main" id="{A83CD0B8-1FE8-4239-92DF-DD4546910224}"/>
              </a:ext>
            </a:extLst>
          </p:cNvPr>
          <p:cNvSpPr>
            <a:spLocks noGrp="1"/>
          </p:cNvSpPr>
          <p:nvPr>
            <p:ph type="sldNum" sz="quarter" idx="4"/>
          </p:nvPr>
        </p:nvSpPr>
        <p:spPr/>
        <p:txBody>
          <a:bodyPr/>
          <a:lstStyle/>
          <a:p>
            <a:fld id="{27B5B4E9-0313-4949-9CA1-0E585048ABAC}" type="slidenum">
              <a:rPr lang="lv-LV" smtClean="0"/>
              <a:pPr/>
              <a:t>20</a:t>
            </a:fld>
            <a:endParaRPr lang="lv-LV"/>
          </a:p>
        </p:txBody>
      </p:sp>
      <p:pic>
        <p:nvPicPr>
          <p:cNvPr id="9" name="Object 1" descr="preencoded.png">
            <a:extLst>
              <a:ext uri="{FF2B5EF4-FFF2-40B4-BE49-F238E27FC236}">
                <a16:creationId xmlns:a16="http://schemas.microsoft.com/office/drawing/2014/main" id="{30B3868E-BE33-42A0-BA2D-0A760B944FA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0111593" y="7504500"/>
            <a:ext cx="7596800" cy="1640909"/>
          </a:xfrm>
          <a:prstGeom prst="rect">
            <a:avLst/>
          </a:prstGeom>
        </p:spPr>
      </p:pic>
      <p:sp>
        <p:nvSpPr>
          <p:cNvPr id="2" name="Rectangle 1">
            <a:extLst>
              <a:ext uri="{FF2B5EF4-FFF2-40B4-BE49-F238E27FC236}">
                <a16:creationId xmlns:a16="http://schemas.microsoft.com/office/drawing/2014/main" id="{A5915B58-CB4D-46DD-B52F-BB7DD2F6FFC4}"/>
              </a:ext>
            </a:extLst>
          </p:cNvPr>
          <p:cNvSpPr/>
          <p:nvPr/>
        </p:nvSpPr>
        <p:spPr>
          <a:xfrm>
            <a:off x="8349827" y="9012167"/>
            <a:ext cx="2082800" cy="12276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lv-LV"/>
          </a:p>
        </p:txBody>
      </p:sp>
      <p:pic>
        <p:nvPicPr>
          <p:cNvPr id="3" name="Picture 2">
            <a:extLst>
              <a:ext uri="{FF2B5EF4-FFF2-40B4-BE49-F238E27FC236}">
                <a16:creationId xmlns:a16="http://schemas.microsoft.com/office/drawing/2014/main" id="{4D5D1764-313E-72EE-8AAF-A8D07CED0578}"/>
              </a:ext>
            </a:extLst>
          </p:cNvPr>
          <p:cNvPicPr>
            <a:picLocks noChangeAspect="1"/>
          </p:cNvPicPr>
          <p:nvPr/>
        </p:nvPicPr>
        <p:blipFill>
          <a:blip r:embed="rId4"/>
          <a:stretch>
            <a:fillRect/>
          </a:stretch>
        </p:blipFill>
        <p:spPr>
          <a:xfrm>
            <a:off x="879380" y="7590578"/>
            <a:ext cx="4492381" cy="1468755"/>
          </a:xfrm>
          <a:prstGeom prst="rect">
            <a:avLst/>
          </a:prstGeom>
        </p:spPr>
      </p:pic>
      <p:sp>
        <p:nvSpPr>
          <p:cNvPr id="8" name="Object7">
            <a:extLst>
              <a:ext uri="{FF2B5EF4-FFF2-40B4-BE49-F238E27FC236}">
                <a16:creationId xmlns:a16="http://schemas.microsoft.com/office/drawing/2014/main" id="{3A80929B-6986-3238-C847-8DDBD2604B17}"/>
              </a:ext>
            </a:extLst>
          </p:cNvPr>
          <p:cNvSpPr/>
          <p:nvPr/>
        </p:nvSpPr>
        <p:spPr>
          <a:xfrm>
            <a:off x="800767" y="4316352"/>
            <a:ext cx="16895530" cy="2686157"/>
          </a:xfrm>
          <a:prstGeom prst="rect">
            <a:avLst/>
          </a:prstGeom>
          <a:noFill/>
          <a:ln/>
        </p:spPr>
        <p:txBody>
          <a:bodyPr wrap="square" lIns="0" tIns="0" rIns="0" bIns="0" rtlCol="0" anchor="t"/>
          <a:lstStyle/>
          <a:p>
            <a:pPr algn="ctr">
              <a:lnSpc>
                <a:spcPts val="6600"/>
              </a:lnSpc>
            </a:pPr>
            <a:r>
              <a:rPr lang="en-US" sz="7200" b="0" i="0" cap="all" dirty="0">
                <a:solidFill>
                  <a:srgbClr val="FFFFFF"/>
                </a:solidFill>
                <a:latin typeface="Montserrat SemiBold" pitchFamily="34" charset="0"/>
                <a:ea typeface="Montserrat SemiBold" pitchFamily="34" charset="-122"/>
                <a:cs typeface="Montserrat SemiBold" pitchFamily="34" charset="-120"/>
              </a:rPr>
              <a:t>ALSO Gr</a:t>
            </a:r>
            <a:r>
              <a:rPr lang="lv-LV" sz="7200" b="0" i="0" cap="all" dirty="0" err="1">
                <a:solidFill>
                  <a:srgbClr val="FFFFFF"/>
                </a:solidFill>
                <a:latin typeface="Montserrat SemiBold" pitchFamily="34" charset="0"/>
                <a:ea typeface="Montserrat SemiBold" pitchFamily="34" charset="-122"/>
                <a:cs typeface="Montserrat SemiBold" pitchFamily="34" charset="-120"/>
              </a:rPr>
              <a:t>upas</a:t>
            </a:r>
            <a:r>
              <a:rPr lang="lv-LV" sz="7200" b="0" i="0" cap="all" dirty="0">
                <a:solidFill>
                  <a:srgbClr val="FFFFFF"/>
                </a:solidFill>
                <a:latin typeface="Montserrat SemiBold" pitchFamily="34" charset="0"/>
                <a:ea typeface="Montserrat SemiBold" pitchFamily="34" charset="-122"/>
                <a:cs typeface="Montserrat SemiBold" pitchFamily="34" charset="-120"/>
              </a:rPr>
              <a:t> pieredze</a:t>
            </a:r>
            <a:endParaRPr lang="en-US" sz="7200" cap="all" dirty="0"/>
          </a:p>
        </p:txBody>
      </p:sp>
    </p:spTree>
    <p:extLst>
      <p:ext uri="{BB962C8B-B14F-4D97-AF65-F5344CB8AC3E}">
        <p14:creationId xmlns:p14="http://schemas.microsoft.com/office/powerpoint/2010/main" val="1813476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B3AE92-239F-4DEC-8C9A-B7300E89E6FD}"/>
              </a:ext>
            </a:extLst>
          </p:cNvPr>
          <p:cNvPicPr>
            <a:picLocks noChangeAspect="1"/>
          </p:cNvPicPr>
          <p:nvPr/>
        </p:nvPicPr>
        <p:blipFill>
          <a:blip r:embed="rId2"/>
          <a:stretch>
            <a:fillRect/>
          </a:stretch>
        </p:blipFill>
        <p:spPr>
          <a:xfrm>
            <a:off x="0" y="-1428981"/>
            <a:ext cx="18288000" cy="13144961"/>
          </a:xfrm>
          <a:prstGeom prst="rect">
            <a:avLst/>
          </a:prstGeom>
        </p:spPr>
      </p:pic>
      <p:cxnSp>
        <p:nvCxnSpPr>
          <p:cNvPr id="4" name="Straight Connector 3">
            <a:extLst>
              <a:ext uri="{FF2B5EF4-FFF2-40B4-BE49-F238E27FC236}">
                <a16:creationId xmlns:a16="http://schemas.microsoft.com/office/drawing/2014/main" id="{D80533B0-1EB7-0734-717B-8D88D914643E}"/>
              </a:ext>
            </a:extLst>
          </p:cNvPr>
          <p:cNvCxnSpPr>
            <a:cxnSpLocks/>
          </p:cNvCxnSpPr>
          <p:nvPr/>
        </p:nvCxnSpPr>
        <p:spPr>
          <a:xfrm>
            <a:off x="7246533" y="4858604"/>
            <a:ext cx="0" cy="4558353"/>
          </a:xfrm>
          <a:prstGeom prst="line">
            <a:avLst/>
          </a:prstGeom>
          <a:ln>
            <a:solidFill>
              <a:srgbClr val="EA295B"/>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309D0556-198E-64A0-2BC0-D37668B9B9B8}"/>
              </a:ext>
            </a:extLst>
          </p:cNvPr>
          <p:cNvSpPr/>
          <p:nvPr/>
        </p:nvSpPr>
        <p:spPr>
          <a:xfrm>
            <a:off x="7289964" y="4885901"/>
            <a:ext cx="3555243" cy="1337480"/>
          </a:xfrm>
          <a:prstGeom prst="rect">
            <a:avLst/>
          </a:prstGeom>
          <a:solidFill>
            <a:srgbClr val="010614"/>
          </a:solidFill>
          <a:ln>
            <a:solidFill>
              <a:srgbClr val="EF295C"/>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lv-LV" sz="2400" cap="all" dirty="0">
                <a:solidFill>
                  <a:schemeClr val="bg1"/>
                </a:solidFill>
              </a:rPr>
              <a:t>Viena gada laikā kļūdu procents nokrītas no </a:t>
            </a:r>
            <a:endParaRPr lang="en-US" sz="2400" cap="all" dirty="0">
              <a:solidFill>
                <a:schemeClr val="bg1"/>
              </a:solidFill>
            </a:endParaRPr>
          </a:p>
          <a:p>
            <a:pPr algn="ctr"/>
            <a:r>
              <a:rPr lang="en-US" sz="2400" cap="all" dirty="0">
                <a:solidFill>
                  <a:schemeClr val="bg1"/>
                </a:solidFill>
              </a:rPr>
              <a:t>11% </a:t>
            </a:r>
            <a:r>
              <a:rPr lang="lv-LV" sz="2400" cap="all" dirty="0">
                <a:solidFill>
                  <a:schemeClr val="bg1"/>
                </a:solidFill>
              </a:rPr>
              <a:t>uz </a:t>
            </a:r>
            <a:r>
              <a:rPr lang="en-US" sz="2400" cap="all" dirty="0">
                <a:solidFill>
                  <a:schemeClr val="bg1"/>
                </a:solidFill>
              </a:rPr>
              <a:t>2%</a:t>
            </a:r>
          </a:p>
        </p:txBody>
      </p:sp>
    </p:spTree>
    <p:extLst>
      <p:ext uri="{BB962C8B-B14F-4D97-AF65-F5344CB8AC3E}">
        <p14:creationId xmlns:p14="http://schemas.microsoft.com/office/powerpoint/2010/main" val="1411255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C6F7EF7-DAE4-467E-B9E8-343FD8F3901B}"/>
              </a:ext>
            </a:extLst>
          </p:cNvPr>
          <p:cNvPicPr>
            <a:picLocks noChangeAspect="1"/>
          </p:cNvPicPr>
          <p:nvPr/>
        </p:nvPicPr>
        <p:blipFill>
          <a:blip r:embed="rId3"/>
          <a:stretch>
            <a:fillRect/>
          </a:stretch>
        </p:blipFill>
        <p:spPr>
          <a:xfrm>
            <a:off x="-106680" y="-981479"/>
            <a:ext cx="18394680" cy="11889711"/>
          </a:xfrm>
          <a:prstGeom prst="rect">
            <a:avLst/>
          </a:prstGeom>
        </p:spPr>
      </p:pic>
      <p:sp>
        <p:nvSpPr>
          <p:cNvPr id="2" name="TextBox 1">
            <a:extLst>
              <a:ext uri="{FF2B5EF4-FFF2-40B4-BE49-F238E27FC236}">
                <a16:creationId xmlns:a16="http://schemas.microsoft.com/office/drawing/2014/main" id="{D2BA2AE0-9D7A-F3FA-D36A-3D20A092DF2A}"/>
              </a:ext>
            </a:extLst>
          </p:cNvPr>
          <p:cNvSpPr txBox="1"/>
          <p:nvPr/>
        </p:nvSpPr>
        <p:spPr>
          <a:xfrm>
            <a:off x="5151923" y="3389174"/>
            <a:ext cx="12715163" cy="1754326"/>
          </a:xfrm>
          <a:prstGeom prst="rect">
            <a:avLst/>
          </a:prstGeom>
          <a:ln/>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lv-LV" sz="5400" cap="all" dirty="0">
                <a:latin typeface="Montserrat SemiBold" panose="00000700000000000000" pitchFamily="2" charset="0"/>
              </a:rPr>
              <a:t>Cilvēki kļūst par daļu no kompānijas aizsardzības</a:t>
            </a:r>
            <a:endParaRPr lang="en-US" sz="4400" cap="all" dirty="0">
              <a:latin typeface="Montserrat SemiBold" panose="00000700000000000000" pitchFamily="2" charset="0"/>
            </a:endParaRPr>
          </a:p>
        </p:txBody>
      </p:sp>
    </p:spTree>
    <p:extLst>
      <p:ext uri="{BB962C8B-B14F-4D97-AF65-F5344CB8AC3E}">
        <p14:creationId xmlns:p14="http://schemas.microsoft.com/office/powerpoint/2010/main" val="3867014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E1FDAFD-B3E3-554D-B286-3E2533FCA40E}"/>
              </a:ext>
            </a:extLst>
          </p:cNvPr>
          <p:cNvSpPr>
            <a:spLocks noGrp="1"/>
          </p:cNvSpPr>
          <p:nvPr>
            <p:ph type="title" idx="4294967295"/>
          </p:nvPr>
        </p:nvSpPr>
        <p:spPr>
          <a:xfrm>
            <a:off x="13898879" y="352470"/>
            <a:ext cx="4331340" cy="2462213"/>
          </a:xfrm>
          <a:prstGeom prst="rect">
            <a:avLst/>
          </a:prstGeom>
        </p:spPr>
        <p:txBody>
          <a:bodyPr wrap="square" lIns="0" tIns="0" rIns="0" bIns="0">
            <a:spAutoFit/>
          </a:bodyPr>
          <a:lstStyle>
            <a:lvl1pPr>
              <a:defRPr sz="3200" b="1" i="0">
                <a:solidFill>
                  <a:schemeClr val="bg1"/>
                </a:solidFill>
                <a:latin typeface="Arial"/>
                <a:ea typeface="+mj-ea"/>
                <a:cs typeface="Arial"/>
              </a:defRPr>
            </a:lvl1pPr>
          </a:lstStyle>
          <a:p>
            <a:pPr algn="ctr"/>
            <a:r>
              <a:rPr lang="lv-LV" sz="4000" dirty="0">
                <a:solidFill>
                  <a:srgbClr val="F3F7FD"/>
                </a:solidFill>
              </a:rPr>
              <a:t>Statistika par </a:t>
            </a:r>
            <a:br>
              <a:rPr lang="lv-LV" sz="4000" dirty="0">
                <a:solidFill>
                  <a:srgbClr val="F3F7FD"/>
                </a:solidFill>
              </a:rPr>
            </a:br>
            <a:br>
              <a:rPr lang="lv-LV" sz="4000" dirty="0">
                <a:solidFill>
                  <a:srgbClr val="F3F7FD"/>
                </a:solidFill>
              </a:rPr>
            </a:br>
            <a:r>
              <a:rPr lang="lv-LV" sz="4000" dirty="0">
                <a:solidFill>
                  <a:srgbClr val="F3F7FD"/>
                </a:solidFill>
              </a:rPr>
              <a:t> lietošanu no īstiem klientiem</a:t>
            </a:r>
            <a:endParaRPr lang="en-FI" sz="4000" dirty="0">
              <a:solidFill>
                <a:srgbClr val="F3F7FD"/>
              </a:solidFill>
            </a:endParaRPr>
          </a:p>
        </p:txBody>
      </p:sp>
      <p:sp>
        <p:nvSpPr>
          <p:cNvPr id="4" name="Rectangle 3">
            <a:extLst>
              <a:ext uri="{FF2B5EF4-FFF2-40B4-BE49-F238E27FC236}">
                <a16:creationId xmlns:a16="http://schemas.microsoft.com/office/drawing/2014/main" id="{1FC4F904-060E-7EDD-E7AA-F0EB31CB8110}"/>
              </a:ext>
            </a:extLst>
          </p:cNvPr>
          <p:cNvSpPr/>
          <p:nvPr/>
        </p:nvSpPr>
        <p:spPr>
          <a:xfrm>
            <a:off x="14190029" y="8955031"/>
            <a:ext cx="3749040" cy="979499"/>
          </a:xfrm>
          <a:prstGeom prst="rect">
            <a:avLst/>
          </a:prstGeom>
        </p:spPr>
        <p:txBody>
          <a:bodyPr wrap="square">
            <a:spAutoFit/>
          </a:bodyPr>
          <a:lstStyle/>
          <a:p>
            <a:pPr marL="0" marR="0" lvl="0" indent="0" algn="ctr" defTabSz="1371464" rtl="0" eaLnBrk="1" fontAlgn="auto" latinLnBrk="0" hangingPunct="1">
              <a:lnSpc>
                <a:spcPts val="2310"/>
              </a:lnSpc>
              <a:spcBef>
                <a:spcPts val="0"/>
              </a:spcBef>
              <a:spcAft>
                <a:spcPts val="0"/>
              </a:spcAft>
              <a:buClr>
                <a:srgbClr val="00A8FF"/>
              </a:buClr>
              <a:buSzPct val="131000"/>
              <a:buFontTx/>
              <a:buNone/>
              <a:tabLst/>
              <a:defRPr/>
            </a:pPr>
            <a:r>
              <a:rPr kumimoji="0" lang="lv-LV" sz="2400" b="1" i="0" u="none" strike="noStrike" kern="1200" cap="none" spc="0" normalizeH="0" baseline="0" noProof="0" dirty="0">
                <a:ln>
                  <a:noFill/>
                </a:ln>
                <a:solidFill>
                  <a:prstClr val="white"/>
                </a:solidFill>
                <a:effectLst/>
                <a:uLnTx/>
                <a:uFillTx/>
                <a:latin typeface="Montserrat" pitchFamily="2" charset="77"/>
                <a:ea typeface="+mn-ea"/>
                <a:cs typeface="+mn-cs"/>
              </a:rPr>
              <a:t>Avots: HoxHunt Pētījums – </a:t>
            </a:r>
            <a:r>
              <a:rPr kumimoji="0" lang="lv-LV" sz="2400" b="1" i="0" u="none" strike="noStrike" kern="1200" cap="none" spc="0" normalizeH="0" baseline="0" noProof="0" dirty="0">
                <a:ln>
                  <a:noFill/>
                </a:ln>
                <a:solidFill>
                  <a:srgbClr val="FF0000"/>
                </a:solidFill>
                <a:effectLst/>
                <a:uLnTx/>
                <a:uFillTx/>
                <a:latin typeface="Montserrat" pitchFamily="2" charset="77"/>
                <a:ea typeface="+mn-ea"/>
                <a:cs typeface="+mn-cs"/>
              </a:rPr>
              <a:t>1.6 miljoni lietotāju</a:t>
            </a:r>
            <a:endParaRPr kumimoji="0" lang="en-GB" sz="2400" b="1" i="0" u="none" strike="noStrike" kern="1200" cap="none" spc="0" normalizeH="0" baseline="0" noProof="0" dirty="0">
              <a:ln>
                <a:noFill/>
              </a:ln>
              <a:solidFill>
                <a:srgbClr val="FF0000"/>
              </a:solidFill>
              <a:effectLst/>
              <a:uLnTx/>
              <a:uFillTx/>
              <a:latin typeface="Montserrat" pitchFamily="2" charset="77"/>
              <a:ea typeface="+mn-ea"/>
              <a:cs typeface="+mn-cs"/>
            </a:endParaRPr>
          </a:p>
        </p:txBody>
      </p:sp>
      <p:pic>
        <p:nvPicPr>
          <p:cNvPr id="7" name="Picture 6" descr="A graph of a graph&#10;&#10;Description automatically generated with medium confidence">
            <a:extLst>
              <a:ext uri="{FF2B5EF4-FFF2-40B4-BE49-F238E27FC236}">
                <a16:creationId xmlns:a16="http://schemas.microsoft.com/office/drawing/2014/main" id="{C5C9B72A-7EBA-63D5-7875-8FFB55C1D4F5}"/>
              </a:ext>
            </a:extLst>
          </p:cNvPr>
          <p:cNvPicPr>
            <a:picLocks noChangeAspect="1"/>
          </p:cNvPicPr>
          <p:nvPr/>
        </p:nvPicPr>
        <p:blipFill>
          <a:blip r:embed="rId2"/>
          <a:stretch>
            <a:fillRect/>
          </a:stretch>
        </p:blipFill>
        <p:spPr>
          <a:xfrm>
            <a:off x="164459" y="124927"/>
            <a:ext cx="13841099" cy="10041581"/>
          </a:xfrm>
          <a:prstGeom prst="rect">
            <a:avLst/>
          </a:prstGeom>
          <a:ln>
            <a:solidFill>
              <a:schemeClr val="tx1"/>
            </a:solidFill>
          </a:ln>
        </p:spPr>
      </p:pic>
      <p:pic>
        <p:nvPicPr>
          <p:cNvPr id="3" name="Object 1" descr="preencoded.png">
            <a:extLst>
              <a:ext uri="{FF2B5EF4-FFF2-40B4-BE49-F238E27FC236}">
                <a16:creationId xmlns:a16="http://schemas.microsoft.com/office/drawing/2014/main" id="{AA822342-9123-5C01-D4FF-4D2EC2F29E5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4638462" y="967507"/>
            <a:ext cx="2852174" cy="616069"/>
          </a:xfrm>
          <a:prstGeom prst="rect">
            <a:avLst/>
          </a:prstGeom>
        </p:spPr>
      </p:pic>
    </p:spTree>
    <p:extLst>
      <p:ext uri="{BB962C8B-B14F-4D97-AF65-F5344CB8AC3E}">
        <p14:creationId xmlns:p14="http://schemas.microsoft.com/office/powerpoint/2010/main" val="1633774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1061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72E09-4344-EC0B-38E2-D7777939AB5A}"/>
              </a:ext>
            </a:extLst>
          </p:cNvPr>
          <p:cNvSpPr>
            <a:spLocks noGrp="1"/>
          </p:cNvSpPr>
          <p:nvPr>
            <p:ph type="title"/>
          </p:nvPr>
        </p:nvSpPr>
        <p:spPr/>
        <p:txBody>
          <a:bodyPr/>
          <a:lstStyle/>
          <a:p>
            <a:endParaRPr lang="lv-LV" dirty="0"/>
          </a:p>
        </p:txBody>
      </p:sp>
      <p:sp>
        <p:nvSpPr>
          <p:cNvPr id="7" name="TextBox 6">
            <a:extLst>
              <a:ext uri="{FF2B5EF4-FFF2-40B4-BE49-F238E27FC236}">
                <a16:creationId xmlns:a16="http://schemas.microsoft.com/office/drawing/2014/main" id="{ADE42793-2551-1A16-FB27-B45A2521CE84}"/>
              </a:ext>
            </a:extLst>
          </p:cNvPr>
          <p:cNvSpPr txBox="1"/>
          <p:nvPr/>
        </p:nvSpPr>
        <p:spPr>
          <a:xfrm>
            <a:off x="6901104" y="2741223"/>
            <a:ext cx="3699163" cy="5724644"/>
          </a:xfrm>
          <a:prstGeom prst="rect">
            <a:avLst/>
          </a:prstGeom>
          <a:noFill/>
        </p:spPr>
        <p:txBody>
          <a:bodyPr wrap="square">
            <a:spAutoFit/>
          </a:bodyPr>
          <a:lstStyle/>
          <a:p>
            <a:pPr marL="285750" indent="-285750">
              <a:buFont typeface="Arial" panose="020B0604020202020204" pitchFamily="34" charset="0"/>
              <a:buChar char="•"/>
            </a:pPr>
            <a:r>
              <a:rPr lang="lv-LV" sz="2400" dirty="0" err="1">
                <a:solidFill>
                  <a:schemeClr val="bg1"/>
                </a:solidFill>
              </a:rPr>
              <a:t>Bulgarian</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Chinese</a:t>
            </a:r>
            <a:r>
              <a:rPr lang="lv-LV" sz="2400" dirty="0">
                <a:solidFill>
                  <a:schemeClr val="bg1"/>
                </a:solidFill>
              </a:rPr>
              <a:t> (</a:t>
            </a:r>
            <a:r>
              <a:rPr lang="lv-LV" sz="2400" dirty="0" err="1">
                <a:solidFill>
                  <a:schemeClr val="bg1"/>
                </a:solidFill>
              </a:rPr>
              <a:t>Simplified</a:t>
            </a:r>
            <a:r>
              <a:rPr lang="lv-LV" sz="2400" dirty="0">
                <a:solidFill>
                  <a:schemeClr val="bg1"/>
                </a:solidFill>
              </a:rPr>
              <a:t>)</a:t>
            </a:r>
          </a:p>
          <a:p>
            <a:pPr marL="285750" indent="-285750">
              <a:buFont typeface="Arial" panose="020B0604020202020204" pitchFamily="34" charset="0"/>
              <a:buChar char="•"/>
            </a:pPr>
            <a:r>
              <a:rPr lang="lv-LV" sz="2400" dirty="0" err="1">
                <a:solidFill>
                  <a:schemeClr val="bg1"/>
                </a:solidFill>
              </a:rPr>
              <a:t>Czech</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Danish</a:t>
            </a:r>
            <a:endParaRPr lang="lv-LV" sz="2400" dirty="0">
              <a:solidFill>
                <a:schemeClr val="bg1"/>
              </a:solidFill>
            </a:endParaRPr>
          </a:p>
          <a:p>
            <a:pPr marL="285750" indent="-285750">
              <a:buFont typeface="Arial" panose="020B0604020202020204" pitchFamily="34" charset="0"/>
              <a:buChar char="•"/>
            </a:pPr>
            <a:r>
              <a:rPr lang="lv-LV" sz="2400" dirty="0">
                <a:solidFill>
                  <a:schemeClr val="bg1"/>
                </a:solidFill>
              </a:rPr>
              <a:t>Dutch</a:t>
            </a:r>
          </a:p>
          <a:p>
            <a:pPr marL="285750" indent="-285750">
              <a:buFont typeface="Arial" panose="020B0604020202020204" pitchFamily="34" charset="0"/>
              <a:buChar char="•"/>
            </a:pPr>
            <a:r>
              <a:rPr lang="lv-LV" sz="2400" dirty="0" err="1">
                <a:solidFill>
                  <a:schemeClr val="bg1"/>
                </a:solidFill>
              </a:rPr>
              <a:t>English</a:t>
            </a:r>
            <a:endParaRPr lang="lv-LV" sz="2400" dirty="0">
              <a:solidFill>
                <a:schemeClr val="bg1"/>
              </a:solidFill>
            </a:endParaRPr>
          </a:p>
          <a:p>
            <a:pPr marL="285750" indent="-285750">
              <a:buFont typeface="Arial" panose="020B0604020202020204" pitchFamily="34" charset="0"/>
              <a:buChar char="•"/>
            </a:pPr>
            <a:r>
              <a:rPr lang="lv-LV" sz="3600" b="1" dirty="0">
                <a:solidFill>
                  <a:schemeClr val="bg1"/>
                </a:solidFill>
              </a:rPr>
              <a:t>Estonian</a:t>
            </a:r>
          </a:p>
          <a:p>
            <a:pPr marL="285750" indent="-285750">
              <a:buFont typeface="Arial" panose="020B0604020202020204" pitchFamily="34" charset="0"/>
              <a:buChar char="•"/>
            </a:pPr>
            <a:r>
              <a:rPr lang="lv-LV" sz="2400" dirty="0" err="1">
                <a:solidFill>
                  <a:schemeClr val="bg1"/>
                </a:solidFill>
              </a:rPr>
              <a:t>Finnish</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French</a:t>
            </a:r>
            <a:endParaRPr lang="lv-LV" sz="2400" dirty="0">
              <a:solidFill>
                <a:schemeClr val="bg1"/>
              </a:solidFill>
            </a:endParaRPr>
          </a:p>
          <a:p>
            <a:pPr marL="285750" indent="-285750">
              <a:buFont typeface="Arial" panose="020B0604020202020204" pitchFamily="34" charset="0"/>
              <a:buChar char="•"/>
            </a:pPr>
            <a:r>
              <a:rPr lang="lv-LV" sz="2400" dirty="0">
                <a:solidFill>
                  <a:schemeClr val="bg1"/>
                </a:solidFill>
              </a:rPr>
              <a:t>German</a:t>
            </a:r>
          </a:p>
          <a:p>
            <a:pPr marL="285750" indent="-285750">
              <a:buFont typeface="Arial" panose="020B0604020202020204" pitchFamily="34" charset="0"/>
              <a:buChar char="•"/>
            </a:pPr>
            <a:r>
              <a:rPr lang="lv-LV" sz="2400" dirty="0" err="1">
                <a:solidFill>
                  <a:schemeClr val="bg1"/>
                </a:solidFill>
              </a:rPr>
              <a:t>Greek</a:t>
            </a:r>
            <a:endParaRPr lang="lv-LV" sz="2400" dirty="0">
              <a:solidFill>
                <a:schemeClr val="bg1"/>
              </a:solidFill>
            </a:endParaRPr>
          </a:p>
          <a:p>
            <a:pPr marL="285750" indent="-285750">
              <a:buFont typeface="Arial" panose="020B0604020202020204" pitchFamily="34" charset="0"/>
              <a:buChar char="•"/>
            </a:pPr>
            <a:r>
              <a:rPr lang="lv-LV" sz="2400" dirty="0">
                <a:solidFill>
                  <a:schemeClr val="bg1"/>
                </a:solidFill>
              </a:rPr>
              <a:t>Hindi</a:t>
            </a:r>
          </a:p>
          <a:p>
            <a:pPr marL="285750" indent="-285750">
              <a:buFont typeface="Arial" panose="020B0604020202020204" pitchFamily="34" charset="0"/>
              <a:buChar char="•"/>
            </a:pPr>
            <a:r>
              <a:rPr lang="lv-LV" sz="2400" dirty="0" err="1">
                <a:solidFill>
                  <a:schemeClr val="bg1"/>
                </a:solidFill>
              </a:rPr>
              <a:t>Hungarian</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Indonesian</a:t>
            </a:r>
            <a:endParaRPr lang="lv-LV" sz="2400" dirty="0">
              <a:solidFill>
                <a:schemeClr val="bg1"/>
              </a:solidFill>
            </a:endParaRPr>
          </a:p>
          <a:p>
            <a:pPr marL="285750" indent="-285750">
              <a:buFont typeface="Arial" panose="020B0604020202020204" pitchFamily="34" charset="0"/>
              <a:buChar char="•"/>
            </a:pPr>
            <a:endParaRPr lang="lv-LV" dirty="0">
              <a:solidFill>
                <a:schemeClr val="bg1"/>
              </a:solidFill>
            </a:endParaRPr>
          </a:p>
        </p:txBody>
      </p:sp>
      <p:sp>
        <p:nvSpPr>
          <p:cNvPr id="9" name="TextBox 8">
            <a:extLst>
              <a:ext uri="{FF2B5EF4-FFF2-40B4-BE49-F238E27FC236}">
                <a16:creationId xmlns:a16="http://schemas.microsoft.com/office/drawing/2014/main" id="{BC9FE7CC-5B93-8B8D-BA3D-4EC00A3D4868}"/>
              </a:ext>
            </a:extLst>
          </p:cNvPr>
          <p:cNvSpPr txBox="1"/>
          <p:nvPr/>
        </p:nvSpPr>
        <p:spPr>
          <a:xfrm>
            <a:off x="3158836" y="385626"/>
            <a:ext cx="12660283" cy="1680332"/>
          </a:xfrm>
          <a:prstGeom prst="rect">
            <a:avLst/>
          </a:prstGeom>
          <a:noFill/>
        </p:spPr>
        <p:txBody>
          <a:bodyPr wrap="square">
            <a:spAutoFit/>
          </a:bodyPr>
          <a:lstStyle/>
          <a:p>
            <a:pPr algn="ctr">
              <a:lnSpc>
                <a:spcPts val="6600"/>
              </a:lnSpc>
            </a:pPr>
            <a:r>
              <a:rPr lang="lv-LV" sz="6000" b="0" i="0" cap="all" dirty="0">
                <a:solidFill>
                  <a:srgbClr val="FFFFFF"/>
                </a:solidFill>
                <a:latin typeface="Montserrat SemiBold" pitchFamily="34" charset="0"/>
                <a:ea typeface="Montserrat SemiBold" pitchFamily="34" charset="-122"/>
                <a:cs typeface="Montserrat SemiBold" pitchFamily="34" charset="-120"/>
              </a:rPr>
              <a:t>Valodu atbalsts </a:t>
            </a:r>
          </a:p>
          <a:p>
            <a:pPr algn="ctr">
              <a:lnSpc>
                <a:spcPts val="6600"/>
              </a:lnSpc>
            </a:pPr>
            <a:r>
              <a:rPr lang="en-US" sz="3600" b="0" i="0" cap="all" dirty="0">
                <a:solidFill>
                  <a:srgbClr val="FFFFFF"/>
                </a:solidFill>
                <a:latin typeface="Montserrat SemiBold" pitchFamily="34" charset="0"/>
                <a:ea typeface="Montserrat SemiBold" pitchFamily="34" charset="-122"/>
                <a:cs typeface="Montserrat SemiBold" pitchFamily="34" charset="-120"/>
              </a:rPr>
              <a:t>(</a:t>
            </a:r>
            <a:r>
              <a:rPr lang="lv-LV" sz="3600" b="0" i="0" cap="all" dirty="0">
                <a:solidFill>
                  <a:srgbClr val="FFFFFF"/>
                </a:solidFill>
                <a:latin typeface="Montserrat SemiBold" pitchFamily="34" charset="0"/>
                <a:ea typeface="Montserrat SemiBold" pitchFamily="34" charset="-122"/>
                <a:cs typeface="Montserrat SemiBold" pitchFamily="34" charset="-120"/>
              </a:rPr>
              <a:t>saskarnēs</a:t>
            </a:r>
            <a:r>
              <a:rPr lang="en-US" sz="3600" b="0" i="0" cap="all" dirty="0">
                <a:solidFill>
                  <a:srgbClr val="FFFFFF"/>
                </a:solidFill>
                <a:latin typeface="Montserrat SemiBold" pitchFamily="34" charset="0"/>
                <a:ea typeface="Montserrat SemiBold" pitchFamily="34" charset="-122"/>
                <a:cs typeface="Montserrat SemiBold" pitchFamily="34" charset="-120"/>
              </a:rPr>
              <a:t>, </a:t>
            </a:r>
            <a:r>
              <a:rPr lang="lv-LV" sz="3600" b="0" i="0" cap="all" dirty="0">
                <a:solidFill>
                  <a:srgbClr val="FFFFFF"/>
                </a:solidFill>
                <a:latin typeface="Montserrat SemiBold" pitchFamily="34" charset="0"/>
                <a:ea typeface="Montserrat SemiBold" pitchFamily="34" charset="-122"/>
                <a:cs typeface="Montserrat SemiBold" pitchFamily="34" charset="-120"/>
              </a:rPr>
              <a:t>simulācijās</a:t>
            </a:r>
            <a:r>
              <a:rPr lang="en-US" sz="3600" b="0" i="0" cap="all" dirty="0">
                <a:solidFill>
                  <a:srgbClr val="FFFFFF"/>
                </a:solidFill>
                <a:latin typeface="Montserrat SemiBold" pitchFamily="34" charset="0"/>
                <a:ea typeface="Montserrat SemiBold" pitchFamily="34" charset="-122"/>
                <a:cs typeface="Montserrat SemiBold" pitchFamily="34" charset="-120"/>
              </a:rPr>
              <a:t>, </a:t>
            </a:r>
            <a:r>
              <a:rPr lang="lv-LV" sz="3600" b="0" i="0" cap="all" dirty="0">
                <a:solidFill>
                  <a:srgbClr val="FFFFFF"/>
                </a:solidFill>
                <a:latin typeface="Montserrat SemiBold" pitchFamily="34" charset="0"/>
                <a:ea typeface="Montserrat SemiBold" pitchFamily="34" charset="-122"/>
                <a:cs typeface="Montserrat SemiBold" pitchFamily="34" charset="-120"/>
              </a:rPr>
              <a:t>apmācībās</a:t>
            </a:r>
            <a:r>
              <a:rPr lang="en-US" sz="3600" b="0" i="0" cap="all" dirty="0">
                <a:solidFill>
                  <a:srgbClr val="FFFFFF"/>
                </a:solidFill>
                <a:latin typeface="Montserrat SemiBold" pitchFamily="34" charset="0"/>
                <a:ea typeface="Montserrat SemiBold" pitchFamily="34" charset="-122"/>
                <a:cs typeface="Montserrat SemiBold" pitchFamily="34" charset="-120"/>
              </a:rPr>
              <a:t>)</a:t>
            </a:r>
            <a:endParaRPr lang="en-US" sz="3600" cap="all" dirty="0"/>
          </a:p>
        </p:txBody>
      </p:sp>
      <p:sp>
        <p:nvSpPr>
          <p:cNvPr id="10" name="TextBox 9">
            <a:extLst>
              <a:ext uri="{FF2B5EF4-FFF2-40B4-BE49-F238E27FC236}">
                <a16:creationId xmlns:a16="http://schemas.microsoft.com/office/drawing/2014/main" id="{19DFD241-0DFC-C38A-55DE-7649061DB13C}"/>
              </a:ext>
            </a:extLst>
          </p:cNvPr>
          <p:cNvSpPr txBox="1"/>
          <p:nvPr/>
        </p:nvSpPr>
        <p:spPr>
          <a:xfrm>
            <a:off x="10885787" y="2741223"/>
            <a:ext cx="2844760" cy="7109639"/>
          </a:xfrm>
          <a:prstGeom prst="rect">
            <a:avLst/>
          </a:prstGeom>
          <a:noFill/>
        </p:spPr>
        <p:txBody>
          <a:bodyPr wrap="square">
            <a:spAutoFit/>
          </a:bodyPr>
          <a:lstStyle/>
          <a:p>
            <a:pPr marL="285750" indent="-285750">
              <a:buFont typeface="Arial" panose="020B0604020202020204" pitchFamily="34" charset="0"/>
              <a:buChar char="•"/>
            </a:pPr>
            <a:r>
              <a:rPr lang="lv-LV" sz="2400" dirty="0" err="1">
                <a:solidFill>
                  <a:schemeClr val="bg1"/>
                </a:solidFill>
              </a:rPr>
              <a:t>Italian</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Japanese</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Korean</a:t>
            </a:r>
            <a:endParaRPr lang="lv-LV" sz="2400" dirty="0">
              <a:solidFill>
                <a:schemeClr val="bg1"/>
              </a:solidFill>
            </a:endParaRPr>
          </a:p>
          <a:p>
            <a:pPr marL="285750" indent="-285750">
              <a:buFont typeface="Arial" panose="020B0604020202020204" pitchFamily="34" charset="0"/>
              <a:buChar char="•"/>
            </a:pPr>
            <a:r>
              <a:rPr lang="lv-LV" sz="3600" b="1" dirty="0">
                <a:solidFill>
                  <a:schemeClr val="bg1"/>
                </a:solidFill>
              </a:rPr>
              <a:t>Latviešu</a:t>
            </a:r>
          </a:p>
          <a:p>
            <a:pPr marL="285750" indent="-285750">
              <a:buFont typeface="Arial" panose="020B0604020202020204" pitchFamily="34" charset="0"/>
              <a:buChar char="•"/>
            </a:pPr>
            <a:r>
              <a:rPr lang="lv-LV" sz="3600" b="1" dirty="0" err="1">
                <a:solidFill>
                  <a:schemeClr val="bg1"/>
                </a:solidFill>
              </a:rPr>
              <a:t>Lithuanian</a:t>
            </a:r>
            <a:endParaRPr lang="lv-LV" sz="3600" b="1" dirty="0">
              <a:solidFill>
                <a:schemeClr val="bg1"/>
              </a:solidFill>
            </a:endParaRPr>
          </a:p>
          <a:p>
            <a:pPr marL="285750" indent="-285750">
              <a:buFont typeface="Arial" panose="020B0604020202020204" pitchFamily="34" charset="0"/>
              <a:buChar char="•"/>
            </a:pPr>
            <a:r>
              <a:rPr lang="lv-LV" sz="2400" dirty="0" err="1">
                <a:solidFill>
                  <a:schemeClr val="bg1"/>
                </a:solidFill>
              </a:rPr>
              <a:t>Malay</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Norwegian</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Polish</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Portuguese</a:t>
            </a:r>
            <a:r>
              <a:rPr lang="lv-LV" sz="2400" dirty="0">
                <a:solidFill>
                  <a:schemeClr val="bg1"/>
                </a:solidFill>
              </a:rPr>
              <a:t> (</a:t>
            </a:r>
            <a:r>
              <a:rPr lang="lv-LV" sz="2400" dirty="0" err="1">
                <a:solidFill>
                  <a:schemeClr val="bg1"/>
                </a:solidFill>
              </a:rPr>
              <a:t>Brazilian</a:t>
            </a:r>
            <a:r>
              <a:rPr lang="lv-LV" sz="2400" dirty="0">
                <a:solidFill>
                  <a:schemeClr val="bg1"/>
                </a:solidFill>
              </a:rPr>
              <a:t>)</a:t>
            </a:r>
          </a:p>
          <a:p>
            <a:pPr marL="285750" indent="-285750">
              <a:buFont typeface="Arial" panose="020B0604020202020204" pitchFamily="34" charset="0"/>
              <a:buChar char="•"/>
            </a:pPr>
            <a:r>
              <a:rPr lang="lv-LV" sz="2400" dirty="0" err="1">
                <a:solidFill>
                  <a:schemeClr val="bg1"/>
                </a:solidFill>
              </a:rPr>
              <a:t>Romanian</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Russian</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Serbian</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Spanish</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Swedish</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Thai</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Turkish</a:t>
            </a:r>
            <a:endParaRPr lang="lv-LV" sz="2400" dirty="0">
              <a:solidFill>
                <a:schemeClr val="bg1"/>
              </a:solidFill>
            </a:endParaRPr>
          </a:p>
          <a:p>
            <a:pPr marL="285750" indent="-285750">
              <a:buFont typeface="Arial" panose="020B0604020202020204" pitchFamily="34" charset="0"/>
              <a:buChar char="•"/>
            </a:pPr>
            <a:r>
              <a:rPr lang="lv-LV" sz="2400" dirty="0" err="1">
                <a:solidFill>
                  <a:schemeClr val="bg1"/>
                </a:solidFill>
              </a:rPr>
              <a:t>Vietnamese</a:t>
            </a:r>
            <a:endParaRPr lang="lv-LV" sz="2400" dirty="0">
              <a:solidFill>
                <a:schemeClr val="bg1"/>
              </a:solidFill>
            </a:endParaRPr>
          </a:p>
        </p:txBody>
      </p:sp>
      <p:sp>
        <p:nvSpPr>
          <p:cNvPr id="11" name="Rectangle 10">
            <a:extLst>
              <a:ext uri="{FF2B5EF4-FFF2-40B4-BE49-F238E27FC236}">
                <a16:creationId xmlns:a16="http://schemas.microsoft.com/office/drawing/2014/main" id="{93A2DE1E-97F9-B057-D698-9FD80F483F54}"/>
              </a:ext>
            </a:extLst>
          </p:cNvPr>
          <p:cNvSpPr/>
          <p:nvPr/>
        </p:nvSpPr>
        <p:spPr>
          <a:xfrm>
            <a:off x="8517467" y="9071754"/>
            <a:ext cx="2082800" cy="1227667"/>
          </a:xfrm>
          <a:prstGeom prst="rect">
            <a:avLst/>
          </a:prstGeom>
          <a:solidFill>
            <a:srgbClr val="010614"/>
          </a:solidFill>
          <a:ln>
            <a:solidFill>
              <a:srgbClr val="01061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lv-LV" dirty="0"/>
          </a:p>
        </p:txBody>
      </p:sp>
      <p:pic>
        <p:nvPicPr>
          <p:cNvPr id="12" name="Object 1" descr="preencoded.png">
            <a:extLst>
              <a:ext uri="{FF2B5EF4-FFF2-40B4-BE49-F238E27FC236}">
                <a16:creationId xmlns:a16="http://schemas.microsoft.com/office/drawing/2014/main" id="{60B68FFD-4D98-6D7A-8D4D-259A5A42FEA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488791" y="5030246"/>
            <a:ext cx="4684996" cy="1011959"/>
          </a:xfrm>
          <a:prstGeom prst="rect">
            <a:avLst/>
          </a:prstGeom>
        </p:spPr>
      </p:pic>
    </p:spTree>
    <p:extLst>
      <p:ext uri="{BB962C8B-B14F-4D97-AF65-F5344CB8AC3E}">
        <p14:creationId xmlns:p14="http://schemas.microsoft.com/office/powerpoint/2010/main" val="13474819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10614"/>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62136C77-FBDD-6E42-80C9-6E647F880BEF}"/>
              </a:ext>
            </a:extLst>
          </p:cNvPr>
          <p:cNvSpPr/>
          <p:nvPr/>
        </p:nvSpPr>
        <p:spPr>
          <a:xfrm>
            <a:off x="0" y="0"/>
            <a:ext cx="17373600" cy="10277475"/>
          </a:xfrm>
          <a:prstGeom prst="rect">
            <a:avLst/>
          </a:prstGeom>
          <a:solidFill>
            <a:srgbClr val="01061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pic>
        <p:nvPicPr>
          <p:cNvPr id="2" name="Object 1" descr="preencoded.png"/>
          <p:cNvPicPr>
            <a:picLocks noChangeAspect="1"/>
          </p:cNvPicPr>
          <p:nvPr/>
        </p:nvPicPr>
        <p:blipFill>
          <a:blip r:embed="rId3"/>
          <a:srcRect/>
          <a:stretch/>
        </p:blipFill>
        <p:spPr>
          <a:xfrm>
            <a:off x="1628775" y="3200400"/>
            <a:ext cx="4419600" cy="2457450"/>
          </a:xfrm>
          <a:prstGeom prst="rect">
            <a:avLst/>
          </a:prstGeom>
        </p:spPr>
      </p:pic>
      <p:pic>
        <p:nvPicPr>
          <p:cNvPr id="3" name="Object 2" descr="preencoded.png"/>
          <p:cNvPicPr>
            <a:picLocks noChangeAspect="1"/>
          </p:cNvPicPr>
          <p:nvPr/>
        </p:nvPicPr>
        <p:blipFill>
          <a:blip r:embed="rId4"/>
          <a:srcRect/>
          <a:stretch/>
        </p:blipFill>
        <p:spPr>
          <a:xfrm>
            <a:off x="1628775" y="6019800"/>
            <a:ext cx="4419600" cy="2457450"/>
          </a:xfrm>
          <a:prstGeom prst="rect">
            <a:avLst/>
          </a:prstGeom>
        </p:spPr>
      </p:pic>
      <p:pic>
        <p:nvPicPr>
          <p:cNvPr id="4" name="Object 3" descr="preencoded.png"/>
          <p:cNvPicPr>
            <a:picLocks noChangeAspect="1"/>
          </p:cNvPicPr>
          <p:nvPr/>
        </p:nvPicPr>
        <p:blipFill>
          <a:blip r:embed="rId5"/>
          <a:srcRect/>
          <a:stretch/>
        </p:blipFill>
        <p:spPr>
          <a:xfrm>
            <a:off x="1628775" y="8858250"/>
            <a:ext cx="4419600" cy="1428750"/>
          </a:xfrm>
          <a:prstGeom prst="rect">
            <a:avLst/>
          </a:prstGeom>
        </p:spPr>
      </p:pic>
      <p:pic>
        <p:nvPicPr>
          <p:cNvPr id="5" name="Object 4" descr="preencoded.png"/>
          <p:cNvPicPr>
            <a:picLocks noChangeAspect="1"/>
          </p:cNvPicPr>
          <p:nvPr/>
        </p:nvPicPr>
        <p:blipFill>
          <a:blip r:embed="rId3"/>
          <a:srcRect/>
          <a:stretch/>
        </p:blipFill>
        <p:spPr>
          <a:xfrm>
            <a:off x="6457950" y="3200400"/>
            <a:ext cx="4419600" cy="2457450"/>
          </a:xfrm>
          <a:prstGeom prst="rect">
            <a:avLst/>
          </a:prstGeom>
        </p:spPr>
      </p:pic>
      <p:pic>
        <p:nvPicPr>
          <p:cNvPr id="6" name="Object 5" descr="preencoded.png"/>
          <p:cNvPicPr>
            <a:picLocks noChangeAspect="1"/>
          </p:cNvPicPr>
          <p:nvPr/>
        </p:nvPicPr>
        <p:blipFill>
          <a:blip r:embed="rId3"/>
          <a:srcRect/>
          <a:stretch/>
        </p:blipFill>
        <p:spPr>
          <a:xfrm>
            <a:off x="6457950" y="381000"/>
            <a:ext cx="4419600" cy="2457450"/>
          </a:xfrm>
          <a:prstGeom prst="rect">
            <a:avLst/>
          </a:prstGeom>
        </p:spPr>
      </p:pic>
      <p:pic>
        <p:nvPicPr>
          <p:cNvPr id="7" name="Object 6" descr="preencoded.png"/>
          <p:cNvPicPr>
            <a:picLocks noChangeAspect="1"/>
          </p:cNvPicPr>
          <p:nvPr/>
        </p:nvPicPr>
        <p:blipFill>
          <a:blip r:embed="rId3"/>
          <a:srcRect/>
          <a:stretch/>
        </p:blipFill>
        <p:spPr>
          <a:xfrm>
            <a:off x="6457950" y="6019800"/>
            <a:ext cx="4419600" cy="2457450"/>
          </a:xfrm>
          <a:prstGeom prst="rect">
            <a:avLst/>
          </a:prstGeom>
        </p:spPr>
      </p:pic>
      <p:pic>
        <p:nvPicPr>
          <p:cNvPr id="8" name="Object 7" descr="preencoded.png"/>
          <p:cNvPicPr>
            <a:picLocks noChangeAspect="1"/>
          </p:cNvPicPr>
          <p:nvPr/>
        </p:nvPicPr>
        <p:blipFill>
          <a:blip r:embed="rId6"/>
          <a:srcRect/>
          <a:stretch/>
        </p:blipFill>
        <p:spPr>
          <a:xfrm>
            <a:off x="6457950" y="8858250"/>
            <a:ext cx="4419600" cy="1428750"/>
          </a:xfrm>
          <a:prstGeom prst="rect">
            <a:avLst/>
          </a:prstGeom>
        </p:spPr>
      </p:pic>
      <p:pic>
        <p:nvPicPr>
          <p:cNvPr id="9" name="Object 8" descr="preencoded.png"/>
          <p:cNvPicPr>
            <a:picLocks noChangeAspect="1"/>
          </p:cNvPicPr>
          <p:nvPr/>
        </p:nvPicPr>
        <p:blipFill>
          <a:blip r:embed="rId3"/>
          <a:srcRect/>
          <a:stretch/>
        </p:blipFill>
        <p:spPr>
          <a:xfrm>
            <a:off x="11287125" y="3200400"/>
            <a:ext cx="4419600" cy="2457450"/>
          </a:xfrm>
          <a:prstGeom prst="rect">
            <a:avLst/>
          </a:prstGeom>
        </p:spPr>
      </p:pic>
      <p:pic>
        <p:nvPicPr>
          <p:cNvPr id="10" name="Object 9" descr="preencoded.png"/>
          <p:cNvPicPr>
            <a:picLocks noChangeAspect="1"/>
          </p:cNvPicPr>
          <p:nvPr/>
        </p:nvPicPr>
        <p:blipFill>
          <a:blip r:embed="rId3"/>
          <a:srcRect/>
          <a:stretch/>
        </p:blipFill>
        <p:spPr>
          <a:xfrm>
            <a:off x="11287125" y="381000"/>
            <a:ext cx="4419600" cy="2457450"/>
          </a:xfrm>
          <a:prstGeom prst="rect">
            <a:avLst/>
          </a:prstGeom>
        </p:spPr>
      </p:pic>
      <p:pic>
        <p:nvPicPr>
          <p:cNvPr id="11" name="Object 10" descr="preencoded.png"/>
          <p:cNvPicPr>
            <a:picLocks noChangeAspect="1"/>
          </p:cNvPicPr>
          <p:nvPr/>
        </p:nvPicPr>
        <p:blipFill>
          <a:blip r:embed="rId3"/>
          <a:srcRect/>
          <a:stretch/>
        </p:blipFill>
        <p:spPr>
          <a:xfrm>
            <a:off x="11287125" y="6019800"/>
            <a:ext cx="4419600" cy="2457450"/>
          </a:xfrm>
          <a:prstGeom prst="rect">
            <a:avLst/>
          </a:prstGeom>
        </p:spPr>
      </p:pic>
      <p:pic>
        <p:nvPicPr>
          <p:cNvPr id="12" name="Object 11" descr="preencoded.png"/>
          <p:cNvPicPr>
            <a:picLocks noChangeAspect="1"/>
          </p:cNvPicPr>
          <p:nvPr/>
        </p:nvPicPr>
        <p:blipFill>
          <a:blip r:embed="rId6"/>
          <a:srcRect/>
          <a:stretch/>
        </p:blipFill>
        <p:spPr>
          <a:xfrm>
            <a:off x="11287125" y="8858250"/>
            <a:ext cx="4419600" cy="1428750"/>
          </a:xfrm>
          <a:prstGeom prst="rect">
            <a:avLst/>
          </a:prstGeom>
        </p:spPr>
      </p:pic>
      <p:pic>
        <p:nvPicPr>
          <p:cNvPr id="13" name="Object 12" descr="preencoded.png"/>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7354550" y="0"/>
            <a:ext cx="933450" cy="10306050"/>
          </a:xfrm>
          <a:prstGeom prst="rect">
            <a:avLst/>
          </a:prstGeom>
        </p:spPr>
      </p:pic>
      <p:pic>
        <p:nvPicPr>
          <p:cNvPr id="14" name="Object 13" descr="preencoded.png"/>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2905125" y="3648075"/>
            <a:ext cx="1885950" cy="323850"/>
          </a:xfrm>
          <a:prstGeom prst="rect">
            <a:avLst/>
          </a:prstGeom>
        </p:spPr>
      </p:pic>
      <p:pic>
        <p:nvPicPr>
          <p:cNvPr id="15" name="Object 14" descr="preencoded.png"/>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724775" y="6543675"/>
            <a:ext cx="1885950" cy="304800"/>
          </a:xfrm>
          <a:prstGeom prst="rect">
            <a:avLst/>
          </a:prstGeom>
        </p:spPr>
      </p:pic>
      <p:pic>
        <p:nvPicPr>
          <p:cNvPr id="16" name="Object 15" descr="preencoded.png"/>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7724775" y="9363075"/>
            <a:ext cx="1885950" cy="304800"/>
          </a:xfrm>
          <a:prstGeom prst="rect">
            <a:avLst/>
          </a:prstGeom>
        </p:spPr>
      </p:pic>
      <p:pic>
        <p:nvPicPr>
          <p:cNvPr id="17" name="Object 16" descr="preencoded.png"/>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2563475" y="3724275"/>
            <a:ext cx="1885950" cy="304800"/>
          </a:xfrm>
          <a:prstGeom prst="rect">
            <a:avLst/>
          </a:prstGeom>
        </p:spPr>
      </p:pic>
      <p:pic>
        <p:nvPicPr>
          <p:cNvPr id="18" name="Object 17" descr="preencoded.png"/>
          <p:cNvPicPr>
            <a:picLocks noChangeAspect="1"/>
          </p:cNvPicPr>
          <p:nvPr/>
        </p:nvPicPr>
        <p:blipFill>
          <a:blip r:embed="rId9">
            <a:extLst>
              <a:ext uri="{96DAC541-7B7A-43D3-8B79-37D633B846F1}">
                <asvg:svgBlip xmlns:asvg="http://schemas.microsoft.com/office/drawing/2016/SVG/main" r:embed="rId13"/>
              </a:ext>
            </a:extLst>
          </a:blip>
          <a:srcRect/>
          <a:stretch/>
        </p:blipFill>
        <p:spPr>
          <a:xfrm>
            <a:off x="12563475" y="904875"/>
            <a:ext cx="1885950" cy="304800"/>
          </a:xfrm>
          <a:prstGeom prst="rect">
            <a:avLst/>
          </a:prstGeom>
        </p:spPr>
      </p:pic>
      <p:pic>
        <p:nvPicPr>
          <p:cNvPr id="19" name="Object 18" descr="preencoded.png"/>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2563475" y="6543675"/>
            <a:ext cx="1885950" cy="304800"/>
          </a:xfrm>
          <a:prstGeom prst="rect">
            <a:avLst/>
          </a:prstGeom>
        </p:spPr>
      </p:pic>
      <p:pic>
        <p:nvPicPr>
          <p:cNvPr id="20" name="Object 19" descr="preencoded.png"/>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12563475" y="9363075"/>
            <a:ext cx="1885950" cy="304800"/>
          </a:xfrm>
          <a:prstGeom prst="rect">
            <a:avLst/>
          </a:prstGeom>
        </p:spPr>
      </p:pic>
      <p:pic>
        <p:nvPicPr>
          <p:cNvPr id="21" name="Object 20" descr="preencoded.png"/>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7724775" y="3648075"/>
            <a:ext cx="1885950" cy="323850"/>
          </a:xfrm>
          <a:prstGeom prst="rect">
            <a:avLst/>
          </a:prstGeom>
        </p:spPr>
      </p:pic>
      <p:pic>
        <p:nvPicPr>
          <p:cNvPr id="22" name="Object 21" descr="preencoded.png"/>
          <p:cNvPicPr>
            <a:picLocks noChangeAspect="1"/>
          </p:cNvPicPr>
          <p:nvPr/>
        </p:nvPicPr>
        <p:blipFill>
          <a:blip r:embed="rId14">
            <a:extLst>
              <a:ext uri="{96DAC541-7B7A-43D3-8B79-37D633B846F1}">
                <asvg:svgBlip xmlns:asvg="http://schemas.microsoft.com/office/drawing/2016/SVG/main" r:embed="rId16"/>
              </a:ext>
            </a:extLst>
          </a:blip>
          <a:srcRect/>
          <a:stretch/>
        </p:blipFill>
        <p:spPr>
          <a:xfrm>
            <a:off x="7724775" y="828675"/>
            <a:ext cx="1885950" cy="323850"/>
          </a:xfrm>
          <a:prstGeom prst="rect">
            <a:avLst/>
          </a:prstGeom>
        </p:spPr>
      </p:pic>
      <p:pic>
        <p:nvPicPr>
          <p:cNvPr id="24" name="Object 23" descr="preencoded.png"/>
          <p:cNvPicPr>
            <a:picLocks noChangeAspect="1"/>
          </p:cNvPicPr>
          <p:nvPr/>
        </p:nvPicPr>
        <p:blipFill>
          <a:blip r:embed="rId17">
            <a:extLst>
              <a:ext uri="{96DAC541-7B7A-43D3-8B79-37D633B846F1}">
                <asvg:svgBlip xmlns:asvg="http://schemas.microsoft.com/office/drawing/2016/SVG/main" r:embed="rId18"/>
              </a:ext>
            </a:extLst>
          </a:blip>
          <a:srcRect/>
          <a:stretch/>
        </p:blipFill>
        <p:spPr>
          <a:xfrm>
            <a:off x="0" y="9525"/>
            <a:ext cx="17373600" cy="2057400"/>
          </a:xfrm>
          <a:prstGeom prst="rect">
            <a:avLst/>
          </a:prstGeom>
        </p:spPr>
      </p:pic>
      <p:pic>
        <p:nvPicPr>
          <p:cNvPr id="25" name="Object 24" descr="preencoded.png"/>
          <p:cNvPicPr>
            <a:picLocks noChangeAspect="1"/>
          </p:cNvPicPr>
          <p:nvPr/>
        </p:nvPicPr>
        <p:blipFill>
          <a:blip r:embed="rId19"/>
          <a:srcRect/>
          <a:stretch/>
        </p:blipFill>
        <p:spPr>
          <a:xfrm>
            <a:off x="1628775" y="1638300"/>
            <a:ext cx="495300" cy="523875"/>
          </a:xfrm>
          <a:prstGeom prst="rect">
            <a:avLst/>
          </a:prstGeom>
        </p:spPr>
      </p:pic>
      <p:sp>
        <p:nvSpPr>
          <p:cNvPr id="26" name="Object25"/>
          <p:cNvSpPr/>
          <p:nvPr/>
        </p:nvSpPr>
        <p:spPr>
          <a:xfrm>
            <a:off x="2114550" y="4362450"/>
            <a:ext cx="3467100" cy="609600"/>
          </a:xfrm>
          <a:prstGeom prst="rect">
            <a:avLst/>
          </a:prstGeom>
          <a:noFill/>
          <a:ln/>
        </p:spPr>
        <p:txBody>
          <a:bodyPr wrap="square" lIns="0" tIns="0" rIns="0" bIns="0" rtlCol="0" anchor="t"/>
          <a:lstStyle/>
          <a:p>
            <a:pPr algn="ctr">
              <a:lnSpc>
                <a:spcPts val="2428"/>
              </a:lnSpc>
            </a:pPr>
            <a:r>
              <a:rPr lang="en-US" sz="1800" b="0" i="0" dirty="0">
                <a:solidFill>
                  <a:srgbClr val="E2E9F0"/>
                </a:solidFill>
                <a:latin typeface="Montserrat SemiBold" pitchFamily="34" charset="0"/>
                <a:ea typeface="Montserrat SemiBold" pitchFamily="34" charset="-122"/>
                <a:cs typeface="Montserrat SemiBold" pitchFamily="34" charset="-120"/>
              </a:rPr>
              <a:t>“Learning about cyber security can also be fun”</a:t>
            </a:r>
            <a:endParaRPr lang="en-US" sz="1800" dirty="0"/>
          </a:p>
        </p:txBody>
      </p:sp>
      <p:sp>
        <p:nvSpPr>
          <p:cNvPr id="27" name="Object26"/>
          <p:cNvSpPr/>
          <p:nvPr/>
        </p:nvSpPr>
        <p:spPr>
          <a:xfrm>
            <a:off x="2114550" y="7181850"/>
            <a:ext cx="3467100" cy="609600"/>
          </a:xfrm>
          <a:prstGeom prst="rect">
            <a:avLst/>
          </a:prstGeom>
          <a:noFill/>
          <a:ln/>
        </p:spPr>
        <p:txBody>
          <a:bodyPr wrap="square" lIns="0" tIns="0" rIns="0" bIns="0" rtlCol="0" anchor="t"/>
          <a:lstStyle/>
          <a:p>
            <a:pPr algn="ctr">
              <a:lnSpc>
                <a:spcPts val="2428"/>
              </a:lnSpc>
            </a:pPr>
            <a:r>
              <a:rPr lang="en-US" sz="1800" b="0" i="0" dirty="0">
                <a:solidFill>
                  <a:srgbClr val="E2E9F0"/>
                </a:solidFill>
                <a:latin typeface="Montserrat SemiBold" pitchFamily="34" charset="0"/>
                <a:ea typeface="Montserrat SemiBold" pitchFamily="34" charset="-122"/>
                <a:cs typeface="Montserrat SemiBold" pitchFamily="34" charset="-120"/>
              </a:rPr>
              <a:t>“Let’s fight against phishing emails all together!”</a:t>
            </a:r>
            <a:endParaRPr lang="en-US" sz="1800" dirty="0"/>
          </a:p>
        </p:txBody>
      </p:sp>
      <p:sp>
        <p:nvSpPr>
          <p:cNvPr id="29" name="Object28"/>
          <p:cNvSpPr/>
          <p:nvPr/>
        </p:nvSpPr>
        <p:spPr>
          <a:xfrm>
            <a:off x="6934200" y="4429125"/>
            <a:ext cx="3467100" cy="1009650"/>
          </a:xfrm>
          <a:prstGeom prst="rect">
            <a:avLst/>
          </a:prstGeom>
          <a:noFill/>
          <a:ln/>
        </p:spPr>
        <p:txBody>
          <a:bodyPr wrap="square" lIns="0" tIns="0" rIns="0" bIns="0" rtlCol="0" anchor="t"/>
          <a:lstStyle/>
          <a:p>
            <a:pPr algn="ctr">
              <a:lnSpc>
                <a:spcPts val="2428"/>
              </a:lnSpc>
            </a:pPr>
            <a:r>
              <a:rPr lang="en-US" sz="1800" b="0" i="0" dirty="0">
                <a:solidFill>
                  <a:srgbClr val="E2E9F0"/>
                </a:solidFill>
                <a:latin typeface="Montserrat SemiBold" pitchFamily="34" charset="0"/>
                <a:ea typeface="Montserrat SemiBold" pitchFamily="34" charset="-122"/>
                <a:cs typeface="Montserrat SemiBold" pitchFamily="34" charset="-120"/>
              </a:rPr>
              <a:t>“Excellent way to understand and proactively work towards cyber security”</a:t>
            </a:r>
            <a:endParaRPr lang="en-US" sz="1800" dirty="0"/>
          </a:p>
        </p:txBody>
      </p:sp>
      <p:sp>
        <p:nvSpPr>
          <p:cNvPr id="30" name="Object29"/>
          <p:cNvSpPr/>
          <p:nvPr/>
        </p:nvSpPr>
        <p:spPr>
          <a:xfrm>
            <a:off x="6934200" y="1609725"/>
            <a:ext cx="3467100" cy="1009650"/>
          </a:xfrm>
          <a:prstGeom prst="rect">
            <a:avLst/>
          </a:prstGeom>
          <a:noFill/>
          <a:ln/>
        </p:spPr>
        <p:txBody>
          <a:bodyPr wrap="square" lIns="0" tIns="0" rIns="0" bIns="0" rtlCol="0" anchor="t"/>
          <a:lstStyle/>
          <a:p>
            <a:pPr algn="ctr">
              <a:lnSpc>
                <a:spcPts val="2428"/>
              </a:lnSpc>
            </a:pPr>
            <a:r>
              <a:rPr lang="en-US" sz="1800" b="0" i="0" dirty="0">
                <a:solidFill>
                  <a:srgbClr val="E2E9F0"/>
                </a:solidFill>
                <a:latin typeface="Montserrat SemiBold" pitchFamily="34" charset="0"/>
                <a:ea typeface="Montserrat SemiBold" pitchFamily="34" charset="-122"/>
                <a:cs typeface="Montserrat SemiBold" pitchFamily="34" charset="-120"/>
              </a:rPr>
              <a:t>“Hoxhunt phishing simulations are excellent and keep you alert!”</a:t>
            </a:r>
            <a:endParaRPr lang="en-US" sz="1800" dirty="0"/>
          </a:p>
        </p:txBody>
      </p:sp>
      <p:sp>
        <p:nvSpPr>
          <p:cNvPr id="31" name="Object30"/>
          <p:cNvSpPr/>
          <p:nvPr/>
        </p:nvSpPr>
        <p:spPr>
          <a:xfrm>
            <a:off x="6934200" y="7248525"/>
            <a:ext cx="3467100" cy="1009650"/>
          </a:xfrm>
          <a:prstGeom prst="rect">
            <a:avLst/>
          </a:prstGeom>
          <a:noFill/>
          <a:ln/>
        </p:spPr>
        <p:txBody>
          <a:bodyPr wrap="square" lIns="0" tIns="0" rIns="0" bIns="0" rtlCol="0" anchor="t"/>
          <a:lstStyle/>
          <a:p>
            <a:pPr algn="ctr">
              <a:lnSpc>
                <a:spcPts val="2428"/>
              </a:lnSpc>
            </a:pPr>
            <a:r>
              <a:rPr lang="en-US" sz="1800" b="0" i="0" dirty="0">
                <a:solidFill>
                  <a:srgbClr val="E2E9F0"/>
                </a:solidFill>
                <a:latin typeface="Montserrat SemiBold" pitchFamily="34" charset="0"/>
                <a:ea typeface="Montserrat SemiBold" pitchFamily="34" charset="-122"/>
                <a:cs typeface="Montserrat SemiBold" pitchFamily="34" charset="-120"/>
              </a:rPr>
              <a:t>“Excellent way to practice cyber security”</a:t>
            </a:r>
            <a:endParaRPr lang="en-US" sz="1800" dirty="0"/>
          </a:p>
        </p:txBody>
      </p:sp>
      <p:sp>
        <p:nvSpPr>
          <p:cNvPr id="33" name="Object32"/>
          <p:cNvSpPr/>
          <p:nvPr/>
        </p:nvSpPr>
        <p:spPr>
          <a:xfrm>
            <a:off x="11772900" y="4429125"/>
            <a:ext cx="3467100" cy="609600"/>
          </a:xfrm>
          <a:prstGeom prst="rect">
            <a:avLst/>
          </a:prstGeom>
          <a:noFill/>
          <a:ln/>
        </p:spPr>
        <p:txBody>
          <a:bodyPr wrap="square" lIns="0" tIns="0" rIns="0" bIns="0" rtlCol="0" anchor="t"/>
          <a:lstStyle/>
          <a:p>
            <a:pPr algn="ctr">
              <a:lnSpc>
                <a:spcPts val="2428"/>
              </a:lnSpc>
            </a:pPr>
            <a:r>
              <a:rPr lang="en-US" sz="1800" b="0" i="0" dirty="0">
                <a:solidFill>
                  <a:srgbClr val="E2E9F0"/>
                </a:solidFill>
                <a:latin typeface="Montserrat SemiBold" pitchFamily="34" charset="0"/>
                <a:ea typeface="Montserrat SemiBold" pitchFamily="34" charset="-122"/>
                <a:cs typeface="Montserrat SemiBold" pitchFamily="34" charset="-120"/>
              </a:rPr>
              <a:t>“A welcomed new approach to cybersecurity training!”</a:t>
            </a:r>
            <a:endParaRPr lang="en-US" sz="1800" dirty="0"/>
          </a:p>
        </p:txBody>
      </p:sp>
      <p:sp>
        <p:nvSpPr>
          <p:cNvPr id="34" name="Object33"/>
          <p:cNvSpPr/>
          <p:nvPr/>
        </p:nvSpPr>
        <p:spPr>
          <a:xfrm>
            <a:off x="11534775" y="1609725"/>
            <a:ext cx="3952875" cy="609600"/>
          </a:xfrm>
          <a:prstGeom prst="rect">
            <a:avLst/>
          </a:prstGeom>
          <a:noFill/>
          <a:ln/>
        </p:spPr>
        <p:txBody>
          <a:bodyPr wrap="square" lIns="0" tIns="0" rIns="0" bIns="0" rtlCol="0" anchor="t"/>
          <a:lstStyle/>
          <a:p>
            <a:pPr algn="ctr">
              <a:lnSpc>
                <a:spcPts val="2428"/>
              </a:lnSpc>
            </a:pPr>
            <a:r>
              <a:rPr lang="en-US" sz="1800" b="0" i="0" dirty="0">
                <a:solidFill>
                  <a:srgbClr val="E2E9F0"/>
                </a:solidFill>
                <a:latin typeface="Montserrat SemiBold" pitchFamily="34" charset="0"/>
                <a:ea typeface="Montserrat SemiBold" pitchFamily="34" charset="-122"/>
                <a:cs typeface="Montserrat SemiBold" pitchFamily="34" charset="-120"/>
              </a:rPr>
              <a:t>“Improved cybersecurity by creating behavioral changes in your organization with Hoxhunt”</a:t>
            </a:r>
            <a:endParaRPr lang="en-US" sz="1800" dirty="0"/>
          </a:p>
        </p:txBody>
      </p:sp>
      <p:sp>
        <p:nvSpPr>
          <p:cNvPr id="35" name="Object34"/>
          <p:cNvSpPr/>
          <p:nvPr/>
        </p:nvSpPr>
        <p:spPr>
          <a:xfrm>
            <a:off x="11772900" y="7248525"/>
            <a:ext cx="3467100" cy="885825"/>
          </a:xfrm>
          <a:prstGeom prst="rect">
            <a:avLst/>
          </a:prstGeom>
          <a:noFill/>
          <a:ln/>
        </p:spPr>
        <p:txBody>
          <a:bodyPr wrap="square" lIns="0" tIns="0" rIns="0" bIns="0" rtlCol="0" anchor="t"/>
          <a:lstStyle/>
          <a:p>
            <a:pPr algn="ctr">
              <a:lnSpc>
                <a:spcPts val="2428"/>
              </a:lnSpc>
            </a:pPr>
            <a:r>
              <a:rPr lang="en-US" sz="1800" b="0" i="0" dirty="0">
                <a:solidFill>
                  <a:srgbClr val="E2E9F0"/>
                </a:solidFill>
                <a:latin typeface="Montserrat SemiBold" pitchFamily="34" charset="0"/>
                <a:ea typeface="Montserrat SemiBold" pitchFamily="34" charset="-122"/>
                <a:cs typeface="Montserrat SemiBold" pitchFamily="34" charset="-120"/>
              </a:rPr>
              <a:t>“Hoxhunt makes cyber security training fun and interesting”</a:t>
            </a:r>
            <a:endParaRPr lang="en-US" sz="1800" dirty="0"/>
          </a:p>
        </p:txBody>
      </p:sp>
      <p:sp>
        <p:nvSpPr>
          <p:cNvPr id="37" name="Object36"/>
          <p:cNvSpPr/>
          <p:nvPr/>
        </p:nvSpPr>
        <p:spPr>
          <a:xfrm>
            <a:off x="2400300" y="1495425"/>
            <a:ext cx="3000375" cy="990600"/>
          </a:xfrm>
          <a:prstGeom prst="rect">
            <a:avLst/>
          </a:prstGeom>
          <a:noFill/>
          <a:ln/>
        </p:spPr>
        <p:txBody>
          <a:bodyPr wrap="square" lIns="0" tIns="0" rIns="0" bIns="0" rtlCol="0" anchor="t"/>
          <a:lstStyle/>
          <a:p>
            <a:pPr algn="l">
              <a:lnSpc>
                <a:spcPts val="6600"/>
              </a:lnSpc>
            </a:pPr>
            <a:r>
              <a:rPr lang="en-US" sz="5400" b="0" i="0" dirty="0">
                <a:solidFill>
                  <a:srgbClr val="FFFFFF"/>
                </a:solidFill>
                <a:latin typeface="Montserrat SemiBold" pitchFamily="34" charset="0"/>
                <a:ea typeface="Montserrat SemiBold" pitchFamily="34" charset="-122"/>
                <a:cs typeface="Montserrat SemiBold" pitchFamily="34" charset="-120"/>
              </a:rPr>
              <a:t>Reviews</a:t>
            </a:r>
            <a:endParaRPr lang="en-US" sz="5400" dirty="0"/>
          </a:p>
        </p:txBody>
      </p:sp>
      <p:pic>
        <p:nvPicPr>
          <p:cNvPr id="23" name="Object 22" descr="preencoded.png"/>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0" y="7829550"/>
            <a:ext cx="17373600" cy="2457450"/>
          </a:xfrm>
          <a:prstGeom prst="rect">
            <a:avLst/>
          </a:prstGeom>
        </p:spPr>
      </p:pic>
      <p:pic>
        <p:nvPicPr>
          <p:cNvPr id="32" name="Picture 31">
            <a:extLst>
              <a:ext uri="{FF2B5EF4-FFF2-40B4-BE49-F238E27FC236}">
                <a16:creationId xmlns:a16="http://schemas.microsoft.com/office/drawing/2014/main" id="{B9ADEF9A-8506-4D92-9CB6-244969ADA219}"/>
              </a:ext>
            </a:extLst>
          </p:cNvPr>
          <p:cNvPicPr>
            <a:picLocks noChangeAspect="1"/>
          </p:cNvPicPr>
          <p:nvPr/>
        </p:nvPicPr>
        <p:blipFill>
          <a:blip r:embed="rId22"/>
          <a:stretch>
            <a:fillRect/>
          </a:stretch>
        </p:blipFill>
        <p:spPr>
          <a:xfrm>
            <a:off x="14563725" y="6465121"/>
            <a:ext cx="2809875" cy="3124200"/>
          </a:xfrm>
          <a:prstGeom prst="rect">
            <a:avLst/>
          </a:prstGeom>
        </p:spPr>
      </p:pic>
      <p:pic>
        <p:nvPicPr>
          <p:cNvPr id="39" name="Picture 38">
            <a:extLst>
              <a:ext uri="{FF2B5EF4-FFF2-40B4-BE49-F238E27FC236}">
                <a16:creationId xmlns:a16="http://schemas.microsoft.com/office/drawing/2014/main" id="{50D8724D-4AE0-43EA-BC40-593D0531C9D2}"/>
              </a:ext>
            </a:extLst>
          </p:cNvPr>
          <p:cNvPicPr>
            <a:picLocks noChangeAspect="1"/>
          </p:cNvPicPr>
          <p:nvPr/>
        </p:nvPicPr>
        <p:blipFill>
          <a:blip r:embed="rId23"/>
          <a:stretch>
            <a:fillRect/>
          </a:stretch>
        </p:blipFill>
        <p:spPr>
          <a:xfrm>
            <a:off x="219075" y="7934325"/>
            <a:ext cx="3629025" cy="3333750"/>
          </a:xfrm>
          <a:prstGeom prst="rect">
            <a:avLst/>
          </a:prstGeom>
        </p:spPr>
      </p:pic>
      <p:pic>
        <p:nvPicPr>
          <p:cNvPr id="36" name="Picture 35">
            <a:extLst>
              <a:ext uri="{FF2B5EF4-FFF2-40B4-BE49-F238E27FC236}">
                <a16:creationId xmlns:a16="http://schemas.microsoft.com/office/drawing/2014/main" id="{4066E5DE-772F-BB24-73CA-21C6930DCB97}"/>
              </a:ext>
            </a:extLst>
          </p:cNvPr>
          <p:cNvPicPr>
            <a:picLocks noChangeAspect="1"/>
          </p:cNvPicPr>
          <p:nvPr/>
        </p:nvPicPr>
        <p:blipFill>
          <a:blip r:embed="rId24"/>
          <a:stretch>
            <a:fillRect/>
          </a:stretch>
        </p:blipFill>
        <p:spPr>
          <a:xfrm>
            <a:off x="5257800" y="8786813"/>
            <a:ext cx="7414095" cy="128111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10614"/>
        </a:solidFill>
        <a:effectLst/>
      </p:bgPr>
    </p:bg>
    <p:spTree>
      <p:nvGrpSpPr>
        <p:cNvPr id="1" name=""/>
        <p:cNvGrpSpPr/>
        <p:nvPr/>
      </p:nvGrpSpPr>
      <p:grpSpPr>
        <a:xfrm>
          <a:off x="0" y="0"/>
          <a:ext cx="0" cy="0"/>
          <a:chOff x="0" y="0"/>
          <a:chExt cx="0" cy="0"/>
        </a:xfrm>
      </p:grpSpPr>
      <p:sp>
        <p:nvSpPr>
          <p:cNvPr id="6" name="Object7">
            <a:extLst>
              <a:ext uri="{FF2B5EF4-FFF2-40B4-BE49-F238E27FC236}">
                <a16:creationId xmlns:a16="http://schemas.microsoft.com/office/drawing/2014/main" id="{B20D3ACD-C468-CBBD-6CAB-1D7704A311B5}"/>
              </a:ext>
            </a:extLst>
          </p:cNvPr>
          <p:cNvSpPr/>
          <p:nvPr/>
        </p:nvSpPr>
        <p:spPr>
          <a:xfrm>
            <a:off x="-1749785" y="734197"/>
            <a:ext cx="16895530" cy="1796206"/>
          </a:xfrm>
          <a:prstGeom prst="rect">
            <a:avLst/>
          </a:prstGeom>
          <a:noFill/>
          <a:ln/>
        </p:spPr>
        <p:txBody>
          <a:bodyPr wrap="square" lIns="0" tIns="0" rIns="0" bIns="0" rtlCol="0" anchor="t"/>
          <a:lstStyle/>
          <a:p>
            <a:pPr marL="0" marR="0" lvl="0" indent="0" algn="ctr" defTabSz="914400" rtl="0" eaLnBrk="1" fontAlgn="auto" latinLnBrk="0" hangingPunct="1">
              <a:lnSpc>
                <a:spcPts val="6600"/>
              </a:lnSpc>
              <a:spcBef>
                <a:spcPts val="0"/>
              </a:spcBef>
              <a:spcAft>
                <a:spcPts val="0"/>
              </a:spcAft>
              <a:buClrTx/>
              <a:buSzTx/>
              <a:buFontTx/>
              <a:buNone/>
              <a:tabLst/>
              <a:defRPr/>
            </a:pPr>
            <a:r>
              <a:rPr kumimoji="0" lang="lv-LV" sz="7200" b="0" i="0" u="none" strike="noStrike" kern="1200" cap="none" spc="0" normalizeH="0" baseline="0" noProof="0" dirty="0">
                <a:ln>
                  <a:noFill/>
                </a:ln>
                <a:solidFill>
                  <a:srgbClr val="FFFFFF"/>
                </a:solidFill>
                <a:effectLst/>
                <a:uLnTx/>
                <a:uFillTx/>
                <a:latin typeface="Montserrat SemiBold" pitchFamily="34" charset="0"/>
                <a:ea typeface="Montserrat SemiBold" pitchFamily="34" charset="-122"/>
                <a:cs typeface="Montserrat SemiBold" pitchFamily="34" charset="-120"/>
              </a:rPr>
              <a:t>Apkopojam ieguvumus</a:t>
            </a:r>
            <a:endParaRPr kumimoji="0" lang="en-US" sz="7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4DD5410-D9F8-6677-6433-731F3A2BFB6A}"/>
              </a:ext>
            </a:extLst>
          </p:cNvPr>
          <p:cNvSpPr/>
          <p:nvPr/>
        </p:nvSpPr>
        <p:spPr>
          <a:xfrm>
            <a:off x="8517467" y="9071754"/>
            <a:ext cx="2082800" cy="1227667"/>
          </a:xfrm>
          <a:prstGeom prst="rect">
            <a:avLst/>
          </a:prstGeom>
          <a:solidFill>
            <a:srgbClr val="010614"/>
          </a:solid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v-LV"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F5270983-A3F6-24E9-484E-75F3E431A642}"/>
              </a:ext>
            </a:extLst>
          </p:cNvPr>
          <p:cNvSpPr txBox="1"/>
          <p:nvPr/>
        </p:nvSpPr>
        <p:spPr>
          <a:xfrm>
            <a:off x="581935" y="1660619"/>
            <a:ext cx="17294585" cy="7571303"/>
          </a:xfrm>
          <a:prstGeom prst="rect">
            <a:avLst/>
          </a:prstGeom>
          <a:noFill/>
        </p:spPr>
        <p:txBody>
          <a:bodyPr wrap="square">
            <a:spAutoFit/>
          </a:bodyPr>
          <a:lstStyle/>
          <a:p>
            <a:pPr marL="1028700" marR="0" lvl="1" indent="-571500" algn="l" defTabSz="914400" rtl="0" eaLnBrk="1" fontAlgn="ctr" latinLnBrk="0" hangingPunct="1">
              <a:lnSpc>
                <a:spcPct val="150000"/>
              </a:lnSpc>
              <a:spcBef>
                <a:spcPts val="0"/>
              </a:spcBef>
              <a:spcAft>
                <a:spcPts val="0"/>
              </a:spcAft>
              <a:buClrTx/>
              <a:buSzTx/>
              <a:buFont typeface="Wingdings" panose="05000000000000000000" pitchFamily="2" charset="2"/>
              <a:buChar char="q"/>
              <a:tabLst/>
              <a:defRPr/>
            </a:pPr>
            <a:r>
              <a:rPr kumimoji="0" lang="lv-LV"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rPr>
              <a:t>Datos balstīta efektivitāte </a:t>
            </a:r>
            <a:r>
              <a:rPr kumimoji="0" lang="en-US"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rPr>
              <a:t>(7-8</a:t>
            </a:r>
            <a:r>
              <a:rPr kumimoji="0" lang="lv-LV"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rPr>
              <a:t>x</a:t>
            </a:r>
            <a:r>
              <a:rPr kumimoji="0" lang="en-US"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rPr>
              <a:t> </a:t>
            </a:r>
            <a:r>
              <a:rPr kumimoji="0" lang="lv-LV"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rPr>
              <a:t>mazinām risku iekrist</a:t>
            </a:r>
            <a:r>
              <a:rPr kumimoji="0" lang="en-US"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rPr>
              <a:t>)</a:t>
            </a:r>
          </a:p>
          <a:p>
            <a:pPr marL="1028700" marR="0" lvl="1" indent="-571500" algn="l" defTabSz="914400" rtl="0" eaLnBrk="1" fontAlgn="ctr" latinLnBrk="0" hangingPunct="1">
              <a:lnSpc>
                <a:spcPct val="150000"/>
              </a:lnSpc>
              <a:spcBef>
                <a:spcPts val="0"/>
              </a:spcBef>
              <a:spcAft>
                <a:spcPts val="0"/>
              </a:spcAft>
              <a:buClrTx/>
              <a:buSzTx/>
              <a:buFont typeface="Wingdings" panose="05000000000000000000" pitchFamily="2" charset="2"/>
              <a:buChar char="q"/>
              <a:tabLst/>
              <a:defRPr/>
            </a:pPr>
            <a:r>
              <a:rPr kumimoji="0" lang="lv-LV"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rPr>
              <a:t>Cilvēki</a:t>
            </a:r>
            <a:r>
              <a:rPr kumimoji="0" lang="lv-LV" sz="3600" b="0" i="0" u="none" strike="noStrike" kern="1200" cap="none" spc="0" normalizeH="0" noProof="0" dirty="0">
                <a:ln>
                  <a:noFill/>
                </a:ln>
                <a:solidFill>
                  <a:prstClr val="white"/>
                </a:solidFill>
                <a:effectLst/>
                <a:uLnTx/>
                <a:uFillTx/>
                <a:latin typeface="Montserrat SemiBold" panose="00000700000000000000" pitchFamily="2" charset="0"/>
                <a:ea typeface="+mn-ea"/>
                <a:cs typeface="+mn-cs"/>
              </a:rPr>
              <a:t> aktīvi ziņo par īstiem apdraudējumiem (9x vairāk)</a:t>
            </a:r>
          </a:p>
          <a:p>
            <a:pPr marL="1028700" lvl="1" indent="-571500" fontAlgn="ctr">
              <a:lnSpc>
                <a:spcPct val="150000"/>
              </a:lnSpc>
              <a:buFont typeface="Wingdings" panose="05000000000000000000" pitchFamily="2" charset="2"/>
              <a:buChar char="q"/>
              <a:defRPr/>
            </a:pPr>
            <a:r>
              <a:rPr lang="lv-LV" sz="3600" dirty="0">
                <a:solidFill>
                  <a:prstClr val="white"/>
                </a:solidFill>
                <a:latin typeface="Montserrat SemiBold" panose="00000700000000000000" pitchFamily="2" charset="0"/>
              </a:rPr>
              <a:t>Līdz pat </a:t>
            </a:r>
            <a:r>
              <a:rPr lang="en-US" sz="3600" dirty="0">
                <a:solidFill>
                  <a:prstClr val="white"/>
                </a:solidFill>
                <a:latin typeface="Montserrat SemiBold" panose="00000700000000000000" pitchFamily="2" charset="0"/>
              </a:rPr>
              <a:t>40 </a:t>
            </a:r>
            <a:r>
              <a:rPr lang="lv-LV" sz="3600" dirty="0">
                <a:solidFill>
                  <a:prstClr val="white"/>
                </a:solidFill>
                <a:latin typeface="Montserrat SemiBold" panose="00000700000000000000" pitchFamily="2" charset="0"/>
              </a:rPr>
              <a:t>adaptētu simulāciju gadā</a:t>
            </a:r>
            <a:r>
              <a:rPr lang="en-US" sz="3600" dirty="0">
                <a:solidFill>
                  <a:prstClr val="white"/>
                </a:solidFill>
                <a:latin typeface="Montserrat SemiBold" panose="00000700000000000000" pitchFamily="2" charset="0"/>
              </a:rPr>
              <a:t>, </a:t>
            </a:r>
            <a:r>
              <a:rPr lang="lv-LV" sz="3600" dirty="0">
                <a:solidFill>
                  <a:prstClr val="white"/>
                </a:solidFill>
                <a:latin typeface="Montserrat SemiBold" panose="00000700000000000000" pitchFamily="2" charset="0"/>
              </a:rPr>
              <a:t>katram lietotājam</a:t>
            </a:r>
            <a:endParaRPr lang="en-US" sz="3600" dirty="0">
              <a:solidFill>
                <a:prstClr val="white"/>
              </a:solidFill>
              <a:latin typeface="Montserrat SemiBold" panose="00000700000000000000" pitchFamily="2" charset="0"/>
            </a:endParaRPr>
          </a:p>
          <a:p>
            <a:pPr marL="1028700" lvl="1" indent="-571500" fontAlgn="ctr">
              <a:lnSpc>
                <a:spcPct val="150000"/>
              </a:lnSpc>
              <a:buFont typeface="Wingdings" panose="05000000000000000000" pitchFamily="2" charset="2"/>
              <a:buChar char="q"/>
              <a:defRPr/>
            </a:pPr>
            <a:r>
              <a:rPr lang="lv-LV" sz="3600" dirty="0">
                <a:solidFill>
                  <a:prstClr val="white"/>
                </a:solidFill>
                <a:latin typeface="Montserrat SemiBold" panose="00000700000000000000" pitchFamily="2" charset="0"/>
              </a:rPr>
              <a:t>Pilna lokalizācija Latviešu un citās valodās</a:t>
            </a:r>
            <a:endParaRPr lang="en-US" sz="3600" dirty="0">
              <a:solidFill>
                <a:prstClr val="white"/>
              </a:solidFill>
              <a:latin typeface="Montserrat SemiBold" panose="00000700000000000000" pitchFamily="2" charset="0"/>
            </a:endParaRPr>
          </a:p>
          <a:p>
            <a:pPr marL="1028700" lvl="1" indent="-571500" fontAlgn="ctr">
              <a:lnSpc>
                <a:spcPct val="150000"/>
              </a:lnSpc>
              <a:buFont typeface="Wingdings" panose="05000000000000000000" pitchFamily="2" charset="2"/>
              <a:buChar char="q"/>
              <a:defRPr/>
            </a:pPr>
            <a:r>
              <a:rPr kumimoji="0" lang="lv-LV"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rPr>
              <a:t>Lietotājiem patīk</a:t>
            </a:r>
            <a:r>
              <a:rPr kumimoji="0" lang="lv-LV" sz="3600" b="0" i="0" u="none" strike="noStrike" kern="1200" cap="none" spc="0" normalizeH="0" noProof="0" dirty="0">
                <a:ln>
                  <a:noFill/>
                </a:ln>
                <a:solidFill>
                  <a:prstClr val="white"/>
                </a:solidFill>
                <a:effectLst/>
                <a:uLnTx/>
                <a:uFillTx/>
                <a:latin typeface="Montserrat SemiBold" panose="00000700000000000000" pitchFamily="2" charset="0"/>
                <a:ea typeface="+mn-ea"/>
                <a:cs typeface="+mn-cs"/>
              </a:rPr>
              <a:t> </a:t>
            </a:r>
            <a:r>
              <a:rPr lang="en-GB" sz="3600" dirty="0">
                <a:solidFill>
                  <a:prstClr val="white"/>
                </a:solidFill>
                <a:latin typeface="Montserrat SemiBold" panose="00000700000000000000" pitchFamily="2" charset="0"/>
              </a:rPr>
              <a:t>HOXHUNT</a:t>
            </a:r>
            <a:r>
              <a:rPr kumimoji="0" lang="lv-LV" sz="3600" b="0" i="0" u="none" strike="noStrike" kern="1200" cap="none" spc="0" normalizeH="0" noProof="0" dirty="0">
                <a:ln>
                  <a:noFill/>
                </a:ln>
                <a:solidFill>
                  <a:prstClr val="white"/>
                </a:solidFill>
                <a:effectLst/>
                <a:uLnTx/>
                <a:uFillTx/>
                <a:latin typeface="Montserrat SemiBold" panose="00000700000000000000" pitchFamily="2" charset="0"/>
                <a:ea typeface="+mn-ea"/>
                <a:cs typeface="+mn-cs"/>
              </a:rPr>
              <a:t> (G2 aptaujas) (</a:t>
            </a:r>
            <a:r>
              <a:rPr lang="lv-LV" sz="3600" noProof="0" dirty="0">
                <a:solidFill>
                  <a:prstClr val="white"/>
                </a:solidFill>
                <a:latin typeface="Montserrat SemiBold" panose="00000700000000000000" pitchFamily="2" charset="0"/>
              </a:rPr>
              <a:t>Arī </a:t>
            </a:r>
            <a:r>
              <a:rPr kumimoji="0" lang="lv-LV" sz="3600" b="0" i="0" u="none" strike="noStrike" kern="1200" cap="none" spc="0" normalizeH="0" noProof="0" dirty="0">
                <a:ln>
                  <a:noFill/>
                </a:ln>
                <a:solidFill>
                  <a:prstClr val="white"/>
                </a:solidFill>
                <a:effectLst/>
                <a:uLnTx/>
                <a:uFillTx/>
                <a:latin typeface="Montserrat SemiBold" panose="00000700000000000000" pitchFamily="2" charset="0"/>
                <a:ea typeface="+mn-ea"/>
                <a:cs typeface="+mn-cs"/>
              </a:rPr>
              <a:t>Latvijā jau ievērojama klientu bāze!)</a:t>
            </a:r>
            <a:endParaRPr kumimoji="0" lang="en-GB"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endParaRPr>
          </a:p>
          <a:p>
            <a:pPr marL="1028700" marR="0" lvl="1" indent="-571500" algn="l" defTabSz="914400" rtl="0" eaLnBrk="1" fontAlgn="ctr" latinLnBrk="0" hangingPunct="1">
              <a:lnSpc>
                <a:spcPct val="150000"/>
              </a:lnSpc>
              <a:spcBef>
                <a:spcPts val="0"/>
              </a:spcBef>
              <a:spcAft>
                <a:spcPts val="0"/>
              </a:spcAft>
              <a:buClrTx/>
              <a:buSzTx/>
              <a:buFont typeface="Wingdings" panose="05000000000000000000" pitchFamily="2" charset="2"/>
              <a:buChar char="q"/>
              <a:tabLst/>
              <a:defRPr/>
            </a:pPr>
            <a:r>
              <a:rPr kumimoji="0" lang="lv-LV"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rPr>
              <a:t>Simulācijas tiek gatavotas uz īstu apdraudējumu bāzes</a:t>
            </a:r>
            <a:r>
              <a:rPr lang="lv-LV" sz="3600" dirty="0">
                <a:solidFill>
                  <a:prstClr val="white"/>
                </a:solidFill>
                <a:latin typeface="Montserrat SemiBold" panose="00000700000000000000" pitchFamily="2" charset="0"/>
              </a:rPr>
              <a:t> </a:t>
            </a:r>
            <a:r>
              <a:rPr kumimoji="0" lang="lv-LV"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rPr>
              <a:t>(tai skaitā no Latvijas klientu ziņotā)</a:t>
            </a:r>
            <a:endParaRPr kumimoji="0" lang="en-US"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endParaRPr>
          </a:p>
          <a:p>
            <a:pPr marL="1028700" marR="0" lvl="1" indent="-571500" algn="l" defTabSz="914400" rtl="0" eaLnBrk="1" fontAlgn="ctr" latinLnBrk="0" hangingPunct="1">
              <a:lnSpc>
                <a:spcPct val="150000"/>
              </a:lnSpc>
              <a:spcBef>
                <a:spcPts val="0"/>
              </a:spcBef>
              <a:spcAft>
                <a:spcPts val="0"/>
              </a:spcAft>
              <a:buClrTx/>
              <a:buSzTx/>
              <a:buFont typeface="Wingdings" panose="05000000000000000000" pitchFamily="2" charset="2"/>
              <a:buChar char="q"/>
              <a:tabLst/>
              <a:defRPr/>
            </a:pPr>
            <a:r>
              <a:rPr kumimoji="0" lang="en-GB"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rPr>
              <a:t>HOXHUNT</a:t>
            </a:r>
            <a:r>
              <a:rPr kumimoji="0" lang="lv-LV" sz="36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rPr>
              <a:t> platforma</a:t>
            </a:r>
            <a:r>
              <a:rPr kumimoji="0" lang="lv-LV" sz="3600" b="0" i="0" u="none" strike="noStrike" kern="1200" cap="none" spc="0" normalizeH="0" noProof="0" dirty="0">
                <a:ln>
                  <a:noFill/>
                </a:ln>
                <a:solidFill>
                  <a:prstClr val="white"/>
                </a:solidFill>
                <a:effectLst/>
                <a:uLnTx/>
                <a:uFillTx/>
                <a:latin typeface="Montserrat SemiBold" panose="00000700000000000000" pitchFamily="2" charset="0"/>
                <a:ea typeface="+mn-ea"/>
                <a:cs typeface="+mn-cs"/>
              </a:rPr>
              <a:t> ir </a:t>
            </a:r>
            <a:r>
              <a:rPr kumimoji="0" lang="lv-LV" sz="3600" b="0" i="0" u="sng" strike="noStrike" kern="1200" cap="none" spc="0" normalizeH="0" noProof="0" dirty="0">
                <a:ln>
                  <a:noFill/>
                </a:ln>
                <a:solidFill>
                  <a:prstClr val="white"/>
                </a:solidFill>
                <a:effectLst/>
                <a:uLnTx/>
                <a:uFillTx/>
                <a:latin typeface="Montserrat SemiBold" panose="00000700000000000000" pitchFamily="2" charset="0"/>
                <a:ea typeface="+mn-ea"/>
                <a:cs typeface="+mn-cs"/>
              </a:rPr>
              <a:t>pilnībā automatizēta</a:t>
            </a:r>
            <a:endParaRPr kumimoji="0" lang="en-US" sz="3600" b="0" i="0" u="sng" strike="noStrike" kern="1200" cap="none" spc="0" normalizeH="0" noProof="0" dirty="0">
              <a:ln>
                <a:noFill/>
              </a:ln>
              <a:solidFill>
                <a:prstClr val="white"/>
              </a:solidFill>
              <a:effectLst/>
              <a:uLnTx/>
              <a:uFillTx/>
              <a:latin typeface="Montserrat SemiBold" panose="00000700000000000000" pitchFamily="2" charset="0"/>
              <a:ea typeface="+mn-ea"/>
              <a:cs typeface="+mn-cs"/>
            </a:endParaRPr>
          </a:p>
        </p:txBody>
      </p:sp>
      <p:pic>
        <p:nvPicPr>
          <p:cNvPr id="2" name="Object 1" descr="preencoded.png">
            <a:extLst>
              <a:ext uri="{FF2B5EF4-FFF2-40B4-BE49-F238E27FC236}">
                <a16:creationId xmlns:a16="http://schemas.microsoft.com/office/drawing/2014/main" id="{2BB51E36-6DBA-A573-166F-1BA47E4856E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632188" y="9124393"/>
            <a:ext cx="4532979" cy="979124"/>
          </a:xfrm>
          <a:prstGeom prst="rect">
            <a:avLst/>
          </a:prstGeom>
        </p:spPr>
      </p:pic>
      <p:pic>
        <p:nvPicPr>
          <p:cNvPr id="3" name="Picture 2">
            <a:extLst>
              <a:ext uri="{FF2B5EF4-FFF2-40B4-BE49-F238E27FC236}">
                <a16:creationId xmlns:a16="http://schemas.microsoft.com/office/drawing/2014/main" id="{45A596BE-857B-69F0-5306-30AD439E092F}"/>
              </a:ext>
            </a:extLst>
          </p:cNvPr>
          <p:cNvPicPr>
            <a:picLocks noChangeAspect="1"/>
          </p:cNvPicPr>
          <p:nvPr/>
        </p:nvPicPr>
        <p:blipFill>
          <a:blip r:embed="rId5"/>
          <a:stretch>
            <a:fillRect/>
          </a:stretch>
        </p:blipFill>
        <p:spPr>
          <a:xfrm>
            <a:off x="15598239" y="267417"/>
            <a:ext cx="2392087" cy="782078"/>
          </a:xfrm>
          <a:prstGeom prst="rect">
            <a:avLst/>
          </a:prstGeom>
        </p:spPr>
      </p:pic>
    </p:spTree>
    <p:extLst>
      <p:ext uri="{BB962C8B-B14F-4D97-AF65-F5344CB8AC3E}">
        <p14:creationId xmlns:p14="http://schemas.microsoft.com/office/powerpoint/2010/main" val="1844553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fade">
                                      <p:cBhvr>
                                        <p:cTn id="17" dur="500"/>
                                        <p:tgtEl>
                                          <p:spTgt spid="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fade">
                                      <p:cBhvr>
                                        <p:cTn id="22" dur="500"/>
                                        <p:tgtEl>
                                          <p:spTgt spid="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fade">
                                      <p:cBhvr>
                                        <p:cTn id="27" dur="500"/>
                                        <p:tgtEl>
                                          <p:spTgt spid="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xEl>
                                              <p:pRg st="6" end="6"/>
                                            </p:txEl>
                                          </p:spTgt>
                                        </p:tgtEl>
                                        <p:attrNameLst>
                                          <p:attrName>style.visibility</p:attrName>
                                        </p:attrNameLst>
                                      </p:cBhvr>
                                      <p:to>
                                        <p:strVal val="visible"/>
                                      </p:to>
                                    </p:set>
                                    <p:animEffect transition="in" filter="fade">
                                      <p:cBhvr>
                                        <p:cTn id="32"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31F3F"/>
        </a:solidFill>
        <a:effectLst/>
      </p:bgPr>
    </p:bg>
    <p:spTree>
      <p:nvGrpSpPr>
        <p:cNvPr id="1" name=""/>
        <p:cNvGrpSpPr/>
        <p:nvPr/>
      </p:nvGrpSpPr>
      <p:grpSpPr>
        <a:xfrm>
          <a:off x="0" y="0"/>
          <a:ext cx="0" cy="0"/>
          <a:chOff x="0" y="0"/>
          <a:chExt cx="0" cy="0"/>
        </a:xfrm>
      </p:grpSpPr>
      <p:sp>
        <p:nvSpPr>
          <p:cNvPr id="4" name="Object7">
            <a:extLst>
              <a:ext uri="{FF2B5EF4-FFF2-40B4-BE49-F238E27FC236}">
                <a16:creationId xmlns:a16="http://schemas.microsoft.com/office/drawing/2014/main" id="{78B7D4A7-FDCC-BAE4-767A-AB314871C70E}"/>
              </a:ext>
            </a:extLst>
          </p:cNvPr>
          <p:cNvSpPr/>
          <p:nvPr/>
        </p:nvSpPr>
        <p:spPr>
          <a:xfrm>
            <a:off x="833395" y="3347294"/>
            <a:ext cx="16895530" cy="1796206"/>
          </a:xfrm>
          <a:prstGeom prst="rect">
            <a:avLst/>
          </a:prstGeom>
          <a:noFill/>
          <a:ln/>
        </p:spPr>
        <p:txBody>
          <a:bodyPr wrap="square" lIns="0" tIns="0" rIns="0" bIns="0" rtlCol="0" anchor="t"/>
          <a:lstStyle/>
          <a:p>
            <a:pPr marL="0" marR="0" lvl="0" indent="0" algn="ctr" defTabSz="914400" rtl="0" eaLnBrk="1" fontAlgn="auto" latinLnBrk="0" hangingPunct="1">
              <a:lnSpc>
                <a:spcPts val="6600"/>
              </a:lnSpc>
              <a:spcBef>
                <a:spcPts val="0"/>
              </a:spcBef>
              <a:spcAft>
                <a:spcPts val="0"/>
              </a:spcAft>
              <a:buClrTx/>
              <a:buSzTx/>
              <a:buFontTx/>
              <a:buNone/>
              <a:tabLst/>
              <a:defRPr/>
            </a:pPr>
            <a:r>
              <a:rPr lang="lv-LV" sz="7200" dirty="0">
                <a:solidFill>
                  <a:srgbClr val="FFFFFF"/>
                </a:solidFill>
                <a:latin typeface="Montserrat SemiBold" pitchFamily="34" charset="0"/>
              </a:rPr>
              <a:t>Paldies!</a:t>
            </a:r>
          </a:p>
          <a:p>
            <a:pPr marL="0" marR="0" lvl="0" indent="0" algn="ctr" defTabSz="914400" rtl="0" eaLnBrk="1" fontAlgn="auto" latinLnBrk="0" hangingPunct="1">
              <a:lnSpc>
                <a:spcPts val="6600"/>
              </a:lnSpc>
              <a:spcBef>
                <a:spcPts val="0"/>
              </a:spcBef>
              <a:spcAft>
                <a:spcPts val="0"/>
              </a:spcAft>
              <a:buClrTx/>
              <a:buSzTx/>
              <a:buFontTx/>
              <a:buNone/>
              <a:tabLst/>
              <a:defRPr/>
            </a:pPr>
            <a:endParaRPr lang="lv-LV" sz="7200" dirty="0">
              <a:solidFill>
                <a:srgbClr val="FFFFFF"/>
              </a:solidFill>
              <a:latin typeface="Montserrat SemiBold" pitchFamily="34" charset="0"/>
            </a:endParaRPr>
          </a:p>
          <a:p>
            <a:pPr marL="0" marR="0" lvl="0" indent="0" algn="ctr" defTabSz="914400" rtl="0" eaLnBrk="1" fontAlgn="auto" latinLnBrk="0" hangingPunct="1">
              <a:lnSpc>
                <a:spcPts val="6600"/>
              </a:lnSpc>
              <a:spcBef>
                <a:spcPts val="0"/>
              </a:spcBef>
              <a:spcAft>
                <a:spcPts val="0"/>
              </a:spcAft>
              <a:buClrTx/>
              <a:buSzTx/>
              <a:buFontTx/>
              <a:buNone/>
              <a:tabLst/>
              <a:defRPr/>
            </a:pPr>
            <a:endParaRPr kumimoji="0" lang="lv-LV" sz="7200" b="0" i="0" u="none" strike="noStrike" kern="1200" cap="none" spc="0" normalizeH="0" baseline="0" noProof="0" dirty="0">
              <a:ln>
                <a:noFill/>
              </a:ln>
              <a:solidFill>
                <a:srgbClr val="FFFFFF"/>
              </a:solidFill>
              <a:effectLst/>
              <a:uLnTx/>
              <a:uFillTx/>
              <a:latin typeface="Montserrat SemiBold" pitchFamily="34" charset="0"/>
              <a:ea typeface="+mn-ea"/>
              <a:cs typeface="+mn-cs"/>
            </a:endParaRPr>
          </a:p>
          <a:p>
            <a:pPr marL="0" marR="0" lvl="0" indent="0" algn="ctr" defTabSz="914400" rtl="0" eaLnBrk="1" fontAlgn="auto" latinLnBrk="0" hangingPunct="1">
              <a:lnSpc>
                <a:spcPts val="6600"/>
              </a:lnSpc>
              <a:spcBef>
                <a:spcPts val="0"/>
              </a:spcBef>
              <a:spcAft>
                <a:spcPts val="0"/>
              </a:spcAft>
              <a:buClrTx/>
              <a:buSzTx/>
              <a:buFontTx/>
              <a:buNone/>
              <a:tabLst/>
              <a:defRPr/>
            </a:pPr>
            <a:r>
              <a:rPr lang="lv-LV" sz="7200" dirty="0">
                <a:solidFill>
                  <a:srgbClr val="FFFFFF"/>
                </a:solidFill>
                <a:latin typeface="Montserrat SemiBold" pitchFamily="34" charset="0"/>
              </a:rPr>
              <a:t>Piesakies OptiCom uz</a:t>
            </a:r>
          </a:p>
          <a:p>
            <a:pPr marL="0" marR="0" lvl="0" indent="0" algn="ctr" defTabSz="914400" rtl="0" eaLnBrk="1" fontAlgn="auto" latinLnBrk="0" hangingPunct="1">
              <a:lnSpc>
                <a:spcPts val="6600"/>
              </a:lnSpc>
              <a:spcBef>
                <a:spcPts val="0"/>
              </a:spcBef>
              <a:spcAft>
                <a:spcPts val="0"/>
              </a:spcAft>
              <a:buClrTx/>
              <a:buSzTx/>
              <a:buFontTx/>
              <a:buNone/>
              <a:tabLst/>
              <a:defRPr/>
            </a:pPr>
            <a:r>
              <a:rPr kumimoji="0" lang="lv-LV" sz="7200" b="0" i="0" u="none" strike="noStrike" kern="1200" cap="none" spc="0" normalizeH="0" baseline="0" noProof="0" dirty="0">
                <a:ln>
                  <a:noFill/>
                </a:ln>
                <a:solidFill>
                  <a:srgbClr val="FFFFFF"/>
                </a:solidFill>
                <a:effectLst/>
                <a:uLnTx/>
                <a:uFillTx/>
                <a:latin typeface="Montserrat SemiBold" pitchFamily="34" charset="0"/>
                <a:ea typeface="+mn-ea"/>
                <a:cs typeface="+mn-cs"/>
              </a:rPr>
              <a:t>DEMO, lai turpinātu sarunu!</a:t>
            </a:r>
            <a:endParaRPr kumimoji="0" lang="en-US" sz="7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Object 1" descr="preencoded.png">
            <a:extLst>
              <a:ext uri="{FF2B5EF4-FFF2-40B4-BE49-F238E27FC236}">
                <a16:creationId xmlns:a16="http://schemas.microsoft.com/office/drawing/2014/main" id="{285F594A-398A-1EEA-7E7C-68A24F9C998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556268" y="252177"/>
            <a:ext cx="4532979" cy="979124"/>
          </a:xfrm>
          <a:prstGeom prst="rect">
            <a:avLst/>
          </a:prstGeom>
        </p:spPr>
      </p:pic>
      <p:pic>
        <p:nvPicPr>
          <p:cNvPr id="9" name="Picture 8">
            <a:extLst>
              <a:ext uri="{FF2B5EF4-FFF2-40B4-BE49-F238E27FC236}">
                <a16:creationId xmlns:a16="http://schemas.microsoft.com/office/drawing/2014/main" id="{E0B02E2A-CA32-3C27-DD83-46382C64D75E}"/>
              </a:ext>
            </a:extLst>
          </p:cNvPr>
          <p:cNvPicPr>
            <a:picLocks noChangeAspect="1"/>
          </p:cNvPicPr>
          <p:nvPr/>
        </p:nvPicPr>
        <p:blipFill>
          <a:blip r:embed="rId4"/>
          <a:stretch>
            <a:fillRect/>
          </a:stretch>
        </p:blipFill>
        <p:spPr>
          <a:xfrm>
            <a:off x="15598239" y="267417"/>
            <a:ext cx="2392087" cy="782078"/>
          </a:xfrm>
          <a:prstGeom prst="rect">
            <a:avLst/>
          </a:prstGeom>
        </p:spPr>
      </p:pic>
    </p:spTree>
    <p:extLst>
      <p:ext uri="{BB962C8B-B14F-4D97-AF65-F5344CB8AC3E}">
        <p14:creationId xmlns:p14="http://schemas.microsoft.com/office/powerpoint/2010/main" val="4222859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1061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ADF57-1BE5-D48D-E720-7ED6D0D8995B}"/>
              </a:ext>
            </a:extLst>
          </p:cNvPr>
          <p:cNvSpPr>
            <a:spLocks noGrp="1"/>
          </p:cNvSpPr>
          <p:nvPr>
            <p:ph type="title"/>
          </p:nvPr>
        </p:nvSpPr>
        <p:spPr/>
        <p:txBody>
          <a:bodyPr/>
          <a:lstStyle/>
          <a:p>
            <a:endParaRPr lang="lv-LV" dirty="0"/>
          </a:p>
        </p:txBody>
      </p:sp>
      <p:sp>
        <p:nvSpPr>
          <p:cNvPr id="15" name="Rectangle 14">
            <a:extLst>
              <a:ext uri="{FF2B5EF4-FFF2-40B4-BE49-F238E27FC236}">
                <a16:creationId xmlns:a16="http://schemas.microsoft.com/office/drawing/2014/main" id="{70C03439-0B51-C235-7483-E974D67AC4B8}"/>
              </a:ext>
            </a:extLst>
          </p:cNvPr>
          <p:cNvSpPr/>
          <p:nvPr/>
        </p:nvSpPr>
        <p:spPr>
          <a:xfrm>
            <a:off x="0" y="8961120"/>
            <a:ext cx="18288000" cy="1325880"/>
          </a:xfrm>
          <a:prstGeom prst="rect">
            <a:avLst/>
          </a:prstGeom>
          <a:solidFill>
            <a:srgbClr val="5B8BF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5" name="Rectangle 4">
            <a:extLst>
              <a:ext uri="{FF2B5EF4-FFF2-40B4-BE49-F238E27FC236}">
                <a16:creationId xmlns:a16="http://schemas.microsoft.com/office/drawing/2014/main" id="{90D87434-350B-0929-9928-929415F69F99}"/>
              </a:ext>
            </a:extLst>
          </p:cNvPr>
          <p:cNvSpPr/>
          <p:nvPr/>
        </p:nvSpPr>
        <p:spPr>
          <a:xfrm>
            <a:off x="335548" y="4578302"/>
            <a:ext cx="6501358" cy="3668706"/>
          </a:xfrm>
          <a:prstGeom prst="rect">
            <a:avLst/>
          </a:prstGeom>
          <a:solidFill>
            <a:srgbClr val="4980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sz="8800" dirty="0">
                <a:latin typeface="Montserrat SemiBold" panose="00000700000000000000" pitchFamily="2" charset="0"/>
              </a:rPr>
              <a:t>+1265%</a:t>
            </a:r>
          </a:p>
          <a:p>
            <a:pPr algn="ctr"/>
            <a:r>
              <a:rPr lang="lv-LV" sz="2800" dirty="0">
                <a:latin typeface="Montserrat SemiBold" panose="00000700000000000000" pitchFamily="2" charset="0"/>
              </a:rPr>
              <a:t>Pikšķerēšanas uzbrukumu pieaugums 2023</a:t>
            </a:r>
          </a:p>
          <a:p>
            <a:pPr algn="ctr"/>
            <a:endParaRPr lang="lv-LV" sz="3200" dirty="0">
              <a:latin typeface="Montserrat SemiBold" panose="00000700000000000000" pitchFamily="2" charset="0"/>
            </a:endParaRPr>
          </a:p>
          <a:p>
            <a:pPr algn="ctr"/>
            <a:r>
              <a:rPr lang="lv-LV" sz="2400" dirty="0">
                <a:latin typeface="Montserrat SemiBold" panose="00000700000000000000" pitchFamily="2" charset="0"/>
              </a:rPr>
              <a:t>(</a:t>
            </a:r>
            <a:r>
              <a:rPr lang="lv-LV" sz="2400" dirty="0" err="1">
                <a:latin typeface="Montserrat SemiBold" panose="00000700000000000000" pitchFamily="2" charset="0"/>
              </a:rPr>
              <a:t>Slashnext</a:t>
            </a:r>
            <a:r>
              <a:rPr lang="lv-LV" sz="2400" dirty="0">
                <a:latin typeface="Montserrat SemiBold" panose="00000700000000000000" pitchFamily="2" charset="0"/>
              </a:rPr>
              <a:t> </a:t>
            </a:r>
            <a:r>
              <a:rPr lang="lv-LV" sz="2400" dirty="0" err="1">
                <a:latin typeface="Montserrat SemiBold" panose="00000700000000000000" pitchFamily="2" charset="0"/>
              </a:rPr>
              <a:t>State</a:t>
            </a:r>
            <a:r>
              <a:rPr lang="lv-LV" sz="2400" dirty="0">
                <a:latin typeface="Montserrat SemiBold" panose="00000700000000000000" pitchFamily="2" charset="0"/>
              </a:rPr>
              <a:t> </a:t>
            </a:r>
            <a:r>
              <a:rPr lang="lv-LV" sz="2400" dirty="0" err="1">
                <a:latin typeface="Montserrat SemiBold" panose="00000700000000000000" pitchFamily="2" charset="0"/>
              </a:rPr>
              <a:t>of</a:t>
            </a:r>
            <a:r>
              <a:rPr lang="lv-LV" sz="2400" dirty="0">
                <a:latin typeface="Montserrat SemiBold" panose="00000700000000000000" pitchFamily="2" charset="0"/>
              </a:rPr>
              <a:t> </a:t>
            </a:r>
            <a:r>
              <a:rPr lang="lv-LV" sz="2400" dirty="0" err="1">
                <a:latin typeface="Montserrat SemiBold" panose="00000700000000000000" pitchFamily="2" charset="0"/>
              </a:rPr>
              <a:t>Phish</a:t>
            </a:r>
            <a:r>
              <a:rPr lang="lv-LV" sz="2400" dirty="0">
                <a:latin typeface="Montserrat SemiBold" panose="00000700000000000000" pitchFamily="2" charset="0"/>
              </a:rPr>
              <a:t>)</a:t>
            </a:r>
            <a:endParaRPr lang="lv-LV" sz="4800" dirty="0"/>
          </a:p>
        </p:txBody>
      </p:sp>
      <p:sp>
        <p:nvSpPr>
          <p:cNvPr id="6" name="Rectangle 5">
            <a:extLst>
              <a:ext uri="{FF2B5EF4-FFF2-40B4-BE49-F238E27FC236}">
                <a16:creationId xmlns:a16="http://schemas.microsoft.com/office/drawing/2014/main" id="{8D32E682-1E95-27FA-099F-EA674EA93B7B}"/>
              </a:ext>
            </a:extLst>
          </p:cNvPr>
          <p:cNvSpPr/>
          <p:nvPr/>
        </p:nvSpPr>
        <p:spPr>
          <a:xfrm>
            <a:off x="10296126" y="552540"/>
            <a:ext cx="5166920" cy="3668706"/>
          </a:xfrm>
          <a:prstGeom prst="rect">
            <a:avLst/>
          </a:prstGeom>
          <a:solidFill>
            <a:srgbClr val="4980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sz="8800" dirty="0">
                <a:latin typeface="Montserrat SemiBold" panose="00000700000000000000" pitchFamily="2" charset="0"/>
              </a:rPr>
              <a:t>+51%</a:t>
            </a:r>
          </a:p>
          <a:p>
            <a:pPr algn="ctr"/>
            <a:r>
              <a:rPr lang="lv-LV" sz="2800" dirty="0" err="1">
                <a:latin typeface="Montserrat SemiBold" panose="00000700000000000000" pitchFamily="2" charset="0"/>
              </a:rPr>
              <a:t>Izspiedējvīrusa</a:t>
            </a:r>
            <a:r>
              <a:rPr lang="lv-LV" sz="2800" dirty="0">
                <a:latin typeface="Montserrat SemiBold" panose="00000700000000000000" pitchFamily="2" charset="0"/>
              </a:rPr>
              <a:t> tipa uzbrukumu pieaugums lielām organizācijām 2023 </a:t>
            </a:r>
          </a:p>
          <a:p>
            <a:pPr algn="ctr"/>
            <a:endParaRPr lang="lv-LV" sz="3200" dirty="0">
              <a:latin typeface="Montserrat SemiBold" panose="00000700000000000000" pitchFamily="2" charset="0"/>
            </a:endParaRPr>
          </a:p>
          <a:p>
            <a:pPr algn="ctr"/>
            <a:r>
              <a:rPr lang="lv-LV" sz="2400" dirty="0">
                <a:latin typeface="Montserrat SemiBold" panose="00000700000000000000" pitchFamily="2" charset="0"/>
              </a:rPr>
              <a:t>(CrowdStrike)</a:t>
            </a:r>
            <a:endParaRPr lang="lv-LV" sz="4800" dirty="0"/>
          </a:p>
        </p:txBody>
      </p:sp>
      <p:sp>
        <p:nvSpPr>
          <p:cNvPr id="7" name="Rectangle 6">
            <a:extLst>
              <a:ext uri="{FF2B5EF4-FFF2-40B4-BE49-F238E27FC236}">
                <a16:creationId xmlns:a16="http://schemas.microsoft.com/office/drawing/2014/main" id="{AD051DF5-800F-3CED-5BF5-778803C49085}"/>
              </a:ext>
            </a:extLst>
          </p:cNvPr>
          <p:cNvSpPr/>
          <p:nvPr/>
        </p:nvSpPr>
        <p:spPr>
          <a:xfrm>
            <a:off x="12513799" y="4578302"/>
            <a:ext cx="5339901" cy="3668706"/>
          </a:xfrm>
          <a:prstGeom prst="rect">
            <a:avLst/>
          </a:prstGeom>
          <a:solidFill>
            <a:srgbClr val="4980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sz="8800" dirty="0">
                <a:latin typeface="Montserrat SemiBold" panose="00000700000000000000" pitchFamily="2" charset="0"/>
              </a:rPr>
              <a:t>+50%</a:t>
            </a:r>
          </a:p>
          <a:p>
            <a:pPr algn="ctr"/>
            <a:r>
              <a:rPr lang="lv-LV" sz="2800" dirty="0" err="1">
                <a:latin typeface="Montserrat SemiBold" panose="00000700000000000000" pitchFamily="2" charset="0"/>
              </a:rPr>
              <a:t>Izspiedējvīrusa</a:t>
            </a:r>
            <a:r>
              <a:rPr lang="lv-LV" sz="2800" dirty="0">
                <a:latin typeface="Montserrat SemiBold" panose="00000700000000000000" pitchFamily="2" charset="0"/>
              </a:rPr>
              <a:t> tipa uzbrukumu izpirkuma izmaksas 2023 </a:t>
            </a:r>
          </a:p>
          <a:p>
            <a:pPr algn="ctr"/>
            <a:endParaRPr lang="lv-LV" sz="3200" dirty="0">
              <a:latin typeface="Montserrat SemiBold" panose="00000700000000000000" pitchFamily="2" charset="0"/>
            </a:endParaRPr>
          </a:p>
          <a:p>
            <a:pPr algn="ctr"/>
            <a:r>
              <a:rPr lang="lv-LV" sz="2400" dirty="0">
                <a:latin typeface="Montserrat SemiBold" panose="00000700000000000000" pitchFamily="2" charset="0"/>
              </a:rPr>
              <a:t>(</a:t>
            </a:r>
            <a:r>
              <a:rPr lang="lv-LV" sz="2400" dirty="0" err="1">
                <a:latin typeface="Montserrat SemiBold" panose="00000700000000000000" pitchFamily="2" charset="0"/>
              </a:rPr>
              <a:t>Chainalysis</a:t>
            </a:r>
            <a:r>
              <a:rPr lang="lv-LV" sz="2400" dirty="0">
                <a:latin typeface="Montserrat SemiBold" panose="00000700000000000000" pitchFamily="2" charset="0"/>
              </a:rPr>
              <a:t>)</a:t>
            </a:r>
            <a:endParaRPr lang="lv-LV" sz="4800" dirty="0"/>
          </a:p>
        </p:txBody>
      </p:sp>
      <p:sp>
        <p:nvSpPr>
          <p:cNvPr id="9" name="Rectangle 8">
            <a:extLst>
              <a:ext uri="{FF2B5EF4-FFF2-40B4-BE49-F238E27FC236}">
                <a16:creationId xmlns:a16="http://schemas.microsoft.com/office/drawing/2014/main" id="{34DA1790-0535-E5FF-E028-64DD494CE54F}"/>
              </a:ext>
            </a:extLst>
          </p:cNvPr>
          <p:cNvSpPr/>
          <p:nvPr/>
        </p:nvSpPr>
        <p:spPr>
          <a:xfrm>
            <a:off x="7005402" y="4578302"/>
            <a:ext cx="5339901" cy="3668706"/>
          </a:xfrm>
          <a:prstGeom prst="rect">
            <a:avLst/>
          </a:prstGeom>
          <a:solidFill>
            <a:srgbClr val="4980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sz="8800" dirty="0">
                <a:latin typeface="Montserrat SemiBold" panose="00000700000000000000" pitchFamily="2" charset="0"/>
              </a:rPr>
              <a:t>74%</a:t>
            </a:r>
          </a:p>
          <a:p>
            <a:pPr algn="ctr"/>
            <a:r>
              <a:rPr lang="lv-LV" sz="3200" dirty="0">
                <a:latin typeface="Montserrat SemiBold" panose="00000700000000000000" pitchFamily="2" charset="0"/>
              </a:rPr>
              <a:t>Cilvēka faktors sekmīgā kiberuzbrukumā</a:t>
            </a:r>
          </a:p>
          <a:p>
            <a:pPr algn="ctr"/>
            <a:endParaRPr lang="lv-LV" sz="2400" dirty="0">
              <a:latin typeface="Montserrat SemiBold" panose="00000700000000000000" pitchFamily="2" charset="0"/>
            </a:endParaRPr>
          </a:p>
          <a:p>
            <a:pPr algn="ctr"/>
            <a:r>
              <a:rPr lang="lv-LV" sz="2400" dirty="0">
                <a:latin typeface="Montserrat SemiBold" panose="00000700000000000000" pitchFamily="2" charset="0"/>
              </a:rPr>
              <a:t>(Verizon DBIR 2023)</a:t>
            </a:r>
            <a:endParaRPr lang="lv-LV" sz="4800" dirty="0"/>
          </a:p>
        </p:txBody>
      </p:sp>
      <p:sp>
        <p:nvSpPr>
          <p:cNvPr id="11" name="Object7">
            <a:extLst>
              <a:ext uri="{FF2B5EF4-FFF2-40B4-BE49-F238E27FC236}">
                <a16:creationId xmlns:a16="http://schemas.microsoft.com/office/drawing/2014/main" id="{D4F6BEA7-3010-5241-3385-8CE2AAD72640}"/>
              </a:ext>
            </a:extLst>
          </p:cNvPr>
          <p:cNvSpPr/>
          <p:nvPr/>
        </p:nvSpPr>
        <p:spPr>
          <a:xfrm>
            <a:off x="-610939" y="9290334"/>
            <a:ext cx="19980979" cy="2686157"/>
          </a:xfrm>
          <a:prstGeom prst="rect">
            <a:avLst/>
          </a:prstGeom>
          <a:noFill/>
          <a:ln/>
        </p:spPr>
        <p:txBody>
          <a:bodyPr wrap="square" lIns="0" tIns="0" rIns="0" bIns="0" rtlCol="0" anchor="t"/>
          <a:lstStyle/>
          <a:p>
            <a:pPr algn="ctr">
              <a:lnSpc>
                <a:spcPts val="6600"/>
              </a:lnSpc>
            </a:pPr>
            <a:r>
              <a:rPr lang="lv-LV" sz="4800" cap="all" dirty="0">
                <a:solidFill>
                  <a:schemeClr val="bg1"/>
                </a:solidFill>
                <a:latin typeface="Montserrat SemiBold" panose="00000700000000000000" pitchFamily="2" charset="0"/>
              </a:rPr>
              <a:t>Pikšķerēšanas un kiberuzbrukumu </a:t>
            </a:r>
            <a:r>
              <a:rPr lang="lv-LV" sz="4800" cap="all" dirty="0" err="1">
                <a:solidFill>
                  <a:schemeClr val="bg1"/>
                </a:solidFill>
                <a:latin typeface="Montserrat SemiBold" panose="00000700000000000000" pitchFamily="2" charset="0"/>
              </a:rPr>
              <a:t>tendenceS</a:t>
            </a:r>
            <a:endParaRPr lang="en-US" sz="4800" cap="all" dirty="0">
              <a:solidFill>
                <a:schemeClr val="bg1"/>
              </a:solidFill>
              <a:latin typeface="Montserrat SemiBold" panose="00000700000000000000" pitchFamily="2" charset="0"/>
            </a:endParaRPr>
          </a:p>
        </p:txBody>
      </p:sp>
      <p:pic>
        <p:nvPicPr>
          <p:cNvPr id="1026" name="Picture 2" descr="13,800+ Phishing Email Stock Photos, Pictures &amp; Royalty-Free Images -  iStock | Email, Phishing, Phishing attack">
            <a:extLst>
              <a:ext uri="{FF2B5EF4-FFF2-40B4-BE49-F238E27FC236}">
                <a16:creationId xmlns:a16="http://schemas.microsoft.com/office/drawing/2014/main" id="{CF29A93E-E85C-42AC-1B50-984E9FF621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6896" y="303365"/>
            <a:ext cx="5829300" cy="3810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1603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10614"/>
        </a:solidFill>
        <a:effectLst/>
      </p:bgPr>
    </p:bg>
    <p:spTree>
      <p:nvGrpSpPr>
        <p:cNvPr id="1" name=""/>
        <p:cNvGrpSpPr/>
        <p:nvPr/>
      </p:nvGrpSpPr>
      <p:grpSpPr>
        <a:xfrm>
          <a:off x="0" y="0"/>
          <a:ext cx="0" cy="0"/>
          <a:chOff x="0" y="0"/>
          <a:chExt cx="0" cy="0"/>
        </a:xfrm>
      </p:grpSpPr>
      <p:pic>
        <p:nvPicPr>
          <p:cNvPr id="3" name="Object 2" descr="preencoded.png"/>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619250" y="6962775"/>
            <a:ext cx="7581900" cy="1847850"/>
          </a:xfrm>
          <a:prstGeom prst="rect">
            <a:avLst/>
          </a:prstGeom>
        </p:spPr>
      </p:pic>
      <p:pic>
        <p:nvPicPr>
          <p:cNvPr id="4" name="Object 3" descr="preencoded.png"/>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7354550" y="0"/>
            <a:ext cx="933450" cy="10306050"/>
          </a:xfrm>
          <a:prstGeom prst="rect">
            <a:avLst/>
          </a:prstGeom>
        </p:spPr>
      </p:pic>
      <p:pic>
        <p:nvPicPr>
          <p:cNvPr id="5" name="Object 4" descr="preencoded.png"/>
          <p:cNvPicPr>
            <a:picLocks noChangeAspect="1"/>
          </p:cNvPicPr>
          <p:nvPr/>
        </p:nvPicPr>
        <p:blipFill>
          <a:blip r:embed="rId7"/>
          <a:srcRect/>
          <a:stretch/>
        </p:blipFill>
        <p:spPr>
          <a:xfrm>
            <a:off x="9448800" y="790575"/>
            <a:ext cx="6981825" cy="9515475"/>
          </a:xfrm>
          <a:prstGeom prst="rect">
            <a:avLst/>
          </a:prstGeom>
        </p:spPr>
      </p:pic>
      <p:sp>
        <p:nvSpPr>
          <p:cNvPr id="6" name="Object5"/>
          <p:cNvSpPr/>
          <p:nvPr/>
        </p:nvSpPr>
        <p:spPr>
          <a:xfrm>
            <a:off x="5057775" y="7498080"/>
            <a:ext cx="5067300" cy="777240"/>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v-LV" sz="2800" b="1" i="0" u="none" strike="noStrike" kern="0" cap="none" spc="60" normalizeH="0" baseline="0" noProof="0" dirty="0">
                <a:ln>
                  <a:noFill/>
                </a:ln>
                <a:solidFill>
                  <a:srgbClr val="C3D4FF"/>
                </a:solidFill>
                <a:effectLst/>
                <a:uLnTx/>
                <a:uFillTx/>
                <a:latin typeface="Montserrat SemiBold" pitchFamily="34" charset="0"/>
                <a:ea typeface="Montserrat SemiBold" pitchFamily="34" charset="-122"/>
                <a:cs typeface="Montserrat SemiBold" pitchFamily="34" charset="-120"/>
              </a:rPr>
              <a:t>Atpazīt</a:t>
            </a:r>
            <a:r>
              <a:rPr kumimoji="0" lang="lv-LV" sz="2800" i="0" u="none" strike="noStrike" kern="0" cap="none" spc="60" normalizeH="0" baseline="0" noProof="0" dirty="0">
                <a:ln>
                  <a:noFill/>
                </a:ln>
                <a:solidFill>
                  <a:srgbClr val="C3D4FF"/>
                </a:solidFill>
                <a:effectLst/>
                <a:uLnTx/>
                <a:uFillTx/>
                <a:latin typeface="Montserrat SemiBold" pitchFamily="34" charset="0"/>
                <a:ea typeface="Montserrat SemiBold" pitchFamily="34" charset="-122"/>
                <a:cs typeface="Montserrat SemiBold" pitchFamily="34" charset="-120"/>
              </a:rPr>
              <a:t> un Ziņot par sociālās inženierijas uzbrukumu? </a:t>
            </a:r>
            <a:endParaRPr kumimoji="0" lang="en-US" sz="280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Object6"/>
          <p:cNvSpPr/>
          <p:nvPr/>
        </p:nvSpPr>
        <p:spPr>
          <a:xfrm>
            <a:off x="3188018" y="7056121"/>
            <a:ext cx="5798820" cy="609599"/>
          </a:xfrm>
          <a:prstGeom prst="rect">
            <a:avLst/>
          </a:prstGeom>
          <a:noFill/>
          <a:ln/>
        </p:spPr>
        <p:txBody>
          <a:bodyPr wrap="square" lIns="0" tIns="0" rIns="0" bIns="0" rtlCol="0" anchor="t"/>
          <a:lstStyle/>
          <a:p>
            <a:pPr marL="0" marR="0" lvl="0" indent="0" algn="l" defTabSz="914400" rtl="0" eaLnBrk="1" fontAlgn="auto" latinLnBrk="0" hangingPunct="1">
              <a:lnSpc>
                <a:spcPts val="2900"/>
              </a:lnSpc>
              <a:spcBef>
                <a:spcPts val="0"/>
              </a:spcBef>
              <a:spcAft>
                <a:spcPts val="0"/>
              </a:spcAft>
              <a:buClrTx/>
              <a:buSzTx/>
              <a:buFontTx/>
              <a:buNone/>
              <a:tabLst/>
              <a:defRPr/>
            </a:pPr>
            <a:r>
              <a:rPr kumimoji="0" lang="lv-LV" sz="3200" b="0" i="0" u="none" strike="noStrike" kern="0" cap="none" spc="60" normalizeH="0" baseline="0" noProof="0" dirty="0">
                <a:ln>
                  <a:noFill/>
                </a:ln>
                <a:solidFill>
                  <a:srgbClr val="ED2A5D"/>
                </a:solidFill>
                <a:effectLst/>
                <a:uLnTx/>
                <a:uFillTx/>
                <a:latin typeface="Montserrat ExtraBold" pitchFamily="34" charset="0"/>
                <a:ea typeface="Montserrat ExtraBold" pitchFamily="34" charset="-122"/>
                <a:cs typeface="Montserrat ExtraBold" pitchFamily="34" charset="-120"/>
              </a:rPr>
              <a:t>Vai Jūsu darbinieki ir tam gatavi? </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Object7"/>
          <p:cNvSpPr/>
          <p:nvPr/>
        </p:nvSpPr>
        <p:spPr>
          <a:xfrm>
            <a:off x="638175" y="661987"/>
            <a:ext cx="8048625" cy="2662238"/>
          </a:xfrm>
          <a:prstGeom prst="rect">
            <a:avLst/>
          </a:prstGeom>
          <a:noFill/>
          <a:ln/>
        </p:spPr>
        <p:txBody>
          <a:bodyPr wrap="square" lIns="0" tIns="0" rIns="0" bIns="0" rtlCol="0" anchor="t"/>
          <a:lstStyle/>
          <a:p>
            <a:pPr marL="0" marR="0" lvl="0" indent="0" algn="l" defTabSz="914400" rtl="0" eaLnBrk="1" fontAlgn="auto" latinLnBrk="0" hangingPunct="1">
              <a:lnSpc>
                <a:spcPts val="6600"/>
              </a:lnSpc>
              <a:spcBef>
                <a:spcPts val="0"/>
              </a:spcBef>
              <a:spcAft>
                <a:spcPts val="0"/>
              </a:spcAft>
              <a:buClrTx/>
              <a:buSzTx/>
              <a:buFontTx/>
              <a:buNone/>
              <a:tabLst/>
              <a:defRPr/>
            </a:pPr>
            <a:r>
              <a:rPr kumimoji="0" lang="lv-LV" sz="5400" b="0" i="0" u="none" strike="noStrike" kern="1200" cap="none" spc="0" normalizeH="0" baseline="0" noProof="0" dirty="0">
                <a:ln>
                  <a:noFill/>
                </a:ln>
                <a:solidFill>
                  <a:srgbClr val="FFFFFF"/>
                </a:solidFill>
                <a:effectLst/>
                <a:uLnTx/>
                <a:uFillTx/>
                <a:latin typeface="Montserrat SemiBold" pitchFamily="34" charset="0"/>
                <a:ea typeface="Montserrat SemiBold" pitchFamily="34" charset="-122"/>
                <a:cs typeface="Montserrat SemiBold" pitchFamily="34" charset="-120"/>
              </a:rPr>
              <a:t>Tehniskie e-pastu aizsargslāņi nespēj mūs pilnībā pasargāt!</a:t>
            </a:r>
            <a:endPar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Object8"/>
          <p:cNvSpPr/>
          <p:nvPr/>
        </p:nvSpPr>
        <p:spPr>
          <a:xfrm>
            <a:off x="3057525" y="4417814"/>
            <a:ext cx="6286500" cy="1257300"/>
          </a:xfrm>
          <a:prstGeom prst="rect">
            <a:avLst/>
          </a:prstGeom>
          <a:noFill/>
          <a:ln/>
        </p:spPr>
        <p:txBody>
          <a:bodyPr wrap="square" lIns="0" tIns="0" rIns="0" bIns="0" rtlCol="0" anchor="t"/>
          <a:lstStyle/>
          <a:p>
            <a:pPr marL="0" marR="0" lvl="0" indent="0" algn="l" defTabSz="914400" rtl="0" eaLnBrk="1" fontAlgn="auto" latinLnBrk="0" hangingPunct="1">
              <a:lnSpc>
                <a:spcPts val="3300"/>
              </a:lnSpc>
              <a:spcBef>
                <a:spcPts val="0"/>
              </a:spcBef>
              <a:spcAft>
                <a:spcPts val="0"/>
              </a:spcAft>
              <a:buClrTx/>
              <a:buSzTx/>
              <a:buFontTx/>
              <a:buNone/>
              <a:tabLst/>
              <a:defRPr/>
            </a:pPr>
            <a:r>
              <a:rPr kumimoji="0" lang="lv-LV" sz="3200" b="0" i="0" u="none" strike="noStrike" kern="1200" cap="none" spc="0" normalizeH="0" baseline="0" noProof="0" dirty="0">
                <a:ln>
                  <a:noFill/>
                </a:ln>
                <a:solidFill>
                  <a:srgbClr val="FFFFFF"/>
                </a:solidFill>
                <a:effectLst/>
                <a:uLnTx/>
                <a:uFillTx/>
                <a:latin typeface="Montserrat SemiBold" pitchFamily="34" charset="0"/>
                <a:ea typeface="Montserrat SemiBold" pitchFamily="34" charset="-122"/>
                <a:cs typeface="Montserrat SemiBold" pitchFamily="34" charset="-120"/>
              </a:rPr>
              <a:t>Kāds kaitniecisks e-pasts vienmēr izkļūst tiem cauri</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0" name="Straight Connector 9">
            <a:extLst>
              <a:ext uri="{FF2B5EF4-FFF2-40B4-BE49-F238E27FC236}">
                <a16:creationId xmlns:a16="http://schemas.microsoft.com/office/drawing/2014/main" id="{F9C0E1F0-936E-FF17-25B0-2BC2BE42C176}"/>
              </a:ext>
            </a:extLst>
          </p:cNvPr>
          <p:cNvCxnSpPr>
            <a:cxnSpLocks/>
          </p:cNvCxnSpPr>
          <p:nvPr/>
        </p:nvCxnSpPr>
        <p:spPr>
          <a:xfrm flipH="1" flipV="1">
            <a:off x="8686800" y="5143500"/>
            <a:ext cx="2114550" cy="827008"/>
          </a:xfrm>
          <a:prstGeom prst="line">
            <a:avLst/>
          </a:prstGeom>
          <a:ln w="76200">
            <a:solidFill>
              <a:srgbClr val="EE295C"/>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31F3F"/>
        </a:solidFill>
        <a:effectLst/>
      </p:bgPr>
    </p:bg>
    <p:spTree>
      <p:nvGrpSpPr>
        <p:cNvPr id="1" name=""/>
        <p:cNvGrpSpPr/>
        <p:nvPr/>
      </p:nvGrpSpPr>
      <p:grpSpPr>
        <a:xfrm>
          <a:off x="0" y="0"/>
          <a:ext cx="0" cy="0"/>
          <a:chOff x="0" y="0"/>
          <a:chExt cx="0" cy="0"/>
        </a:xfrm>
      </p:grpSpPr>
      <p:pic>
        <p:nvPicPr>
          <p:cNvPr id="3" name="Picture 2" descr="13,800+ Phishing Email Stock Photos, Pictures &amp; Royalty-Free Images -  iStock | Email, Phishing, Phishing attack">
            <a:extLst>
              <a:ext uri="{FF2B5EF4-FFF2-40B4-BE49-F238E27FC236}">
                <a16:creationId xmlns:a16="http://schemas.microsoft.com/office/drawing/2014/main" id="{25CC1207-67FC-1A3A-D237-7EFF568BF4A8}"/>
              </a:ext>
            </a:extLst>
          </p:cNvPr>
          <p:cNvPicPr>
            <a:picLocks noChangeAspect="1" noChangeArrowheads="1"/>
          </p:cNvPicPr>
          <p:nvPr/>
        </p:nvPicPr>
        <p:blipFill>
          <a:blip r:embed="rId2">
            <a:alphaModFix amt="20000"/>
            <a:extLst>
              <a:ext uri="{28A0092B-C50C-407E-A947-70E740481C1C}">
                <a14:useLocalDpi xmlns:a14="http://schemas.microsoft.com/office/drawing/2010/main" val="0"/>
              </a:ext>
            </a:extLst>
          </a:blip>
          <a:srcRect/>
          <a:stretch>
            <a:fillRect/>
          </a:stretch>
        </p:blipFill>
        <p:spPr bwMode="auto">
          <a:xfrm>
            <a:off x="-80975" y="-82299"/>
            <a:ext cx="18449949" cy="1205879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70C03439-0B51-C235-7483-E974D67AC4B8}"/>
              </a:ext>
            </a:extLst>
          </p:cNvPr>
          <p:cNvSpPr/>
          <p:nvPr/>
        </p:nvSpPr>
        <p:spPr>
          <a:xfrm>
            <a:off x="0" y="8961120"/>
            <a:ext cx="18288000" cy="1325880"/>
          </a:xfrm>
          <a:prstGeom prst="rect">
            <a:avLst/>
          </a:prstGeom>
          <a:solidFill>
            <a:srgbClr val="5B8BF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5" name="Rectangle 4">
            <a:extLst>
              <a:ext uri="{FF2B5EF4-FFF2-40B4-BE49-F238E27FC236}">
                <a16:creationId xmlns:a16="http://schemas.microsoft.com/office/drawing/2014/main" id="{90D87434-350B-0929-9928-929415F69F99}"/>
              </a:ext>
            </a:extLst>
          </p:cNvPr>
          <p:cNvSpPr/>
          <p:nvPr/>
        </p:nvSpPr>
        <p:spPr>
          <a:xfrm>
            <a:off x="3149093" y="1048924"/>
            <a:ext cx="5470892" cy="3668706"/>
          </a:xfrm>
          <a:prstGeom prst="rect">
            <a:avLst/>
          </a:prstGeom>
          <a:solidFill>
            <a:srgbClr val="4980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sz="8800" dirty="0">
                <a:latin typeface="Montserrat SemiBold" panose="00000700000000000000" pitchFamily="2" charset="0"/>
              </a:rPr>
              <a:t>7%</a:t>
            </a:r>
          </a:p>
          <a:p>
            <a:pPr algn="ctr"/>
            <a:r>
              <a:rPr lang="lv-LV" sz="2800" dirty="0">
                <a:latin typeface="Montserrat SemiBold" panose="00000700000000000000" pitchFamily="2" charset="0"/>
              </a:rPr>
              <a:t>Pikšķerēšanas uzbrukumi tiek paziņoti drošības komandai</a:t>
            </a:r>
            <a:endParaRPr lang="lv-LV" sz="3200" dirty="0">
              <a:latin typeface="Montserrat SemiBold" panose="00000700000000000000" pitchFamily="2" charset="0"/>
            </a:endParaRPr>
          </a:p>
        </p:txBody>
      </p:sp>
      <p:sp>
        <p:nvSpPr>
          <p:cNvPr id="7" name="Rectangle 6">
            <a:extLst>
              <a:ext uri="{FF2B5EF4-FFF2-40B4-BE49-F238E27FC236}">
                <a16:creationId xmlns:a16="http://schemas.microsoft.com/office/drawing/2014/main" id="{AD051DF5-800F-3CED-5BF5-778803C49085}"/>
              </a:ext>
            </a:extLst>
          </p:cNvPr>
          <p:cNvSpPr/>
          <p:nvPr/>
        </p:nvSpPr>
        <p:spPr>
          <a:xfrm>
            <a:off x="8979265" y="1048924"/>
            <a:ext cx="5339901" cy="3668706"/>
          </a:xfrm>
          <a:prstGeom prst="rect">
            <a:avLst/>
          </a:prstGeom>
          <a:solidFill>
            <a:srgbClr val="4980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sz="8800" dirty="0">
                <a:latin typeface="Montserrat SemiBold" panose="00000700000000000000" pitchFamily="2" charset="0"/>
              </a:rPr>
              <a:t>20</a:t>
            </a:r>
            <a:r>
              <a:rPr lang="en-US" sz="8800" dirty="0">
                <a:latin typeface="Montserrat SemiBold" panose="00000700000000000000" pitchFamily="2" charset="0"/>
              </a:rPr>
              <a:t>+</a:t>
            </a:r>
            <a:r>
              <a:rPr lang="lv-LV" sz="8800" dirty="0">
                <a:latin typeface="Montserrat SemiBold" panose="00000700000000000000" pitchFamily="2" charset="0"/>
              </a:rPr>
              <a:t>%</a:t>
            </a:r>
          </a:p>
          <a:p>
            <a:pPr algn="ctr"/>
            <a:r>
              <a:rPr lang="lv-LV" sz="2800" dirty="0">
                <a:latin typeface="Montserrat SemiBold" panose="00000700000000000000" pitchFamily="2" charset="0"/>
              </a:rPr>
              <a:t>Pikšķerēšanas uzbrukumi būs sekmīgi</a:t>
            </a:r>
            <a:endParaRPr lang="lv-LV" sz="4800" dirty="0"/>
          </a:p>
        </p:txBody>
      </p:sp>
      <p:sp>
        <p:nvSpPr>
          <p:cNvPr id="9" name="Rectangle 8">
            <a:extLst>
              <a:ext uri="{FF2B5EF4-FFF2-40B4-BE49-F238E27FC236}">
                <a16:creationId xmlns:a16="http://schemas.microsoft.com/office/drawing/2014/main" id="{34DA1790-0535-E5FF-E028-64DD494CE54F}"/>
              </a:ext>
            </a:extLst>
          </p:cNvPr>
          <p:cNvSpPr/>
          <p:nvPr/>
        </p:nvSpPr>
        <p:spPr>
          <a:xfrm>
            <a:off x="5950035" y="5005022"/>
            <a:ext cx="5339901" cy="3668706"/>
          </a:xfrm>
          <a:prstGeom prst="rect">
            <a:avLst/>
          </a:prstGeom>
          <a:solidFill>
            <a:srgbClr val="4980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800" dirty="0">
                <a:latin typeface="Montserrat SemiBold" panose="00000700000000000000" pitchFamily="2" charset="0"/>
              </a:rPr>
              <a:t>9</a:t>
            </a:r>
            <a:r>
              <a:rPr lang="lv-LV" sz="8800" dirty="0">
                <a:latin typeface="Montserrat SemiBold" panose="00000700000000000000" pitchFamily="2" charset="0"/>
              </a:rPr>
              <a:t>0</a:t>
            </a:r>
            <a:r>
              <a:rPr lang="en-US" sz="8800" dirty="0">
                <a:latin typeface="Montserrat SemiBold" panose="00000700000000000000" pitchFamily="2" charset="0"/>
              </a:rPr>
              <a:t>+</a:t>
            </a:r>
            <a:r>
              <a:rPr lang="lv-LV" sz="8800" dirty="0">
                <a:latin typeface="Montserrat SemiBold" panose="00000700000000000000" pitchFamily="2" charset="0"/>
              </a:rPr>
              <a:t>%</a:t>
            </a:r>
          </a:p>
          <a:p>
            <a:pPr algn="ctr"/>
            <a:r>
              <a:rPr lang="lv-LV" sz="2800" dirty="0">
                <a:latin typeface="Montserrat SemiBold" panose="00000700000000000000" pitchFamily="2" charset="0"/>
              </a:rPr>
              <a:t>Pikšķerēšanas uzbrukumi netiek paziņoti drošības komandai</a:t>
            </a:r>
            <a:endParaRPr lang="lv-LV" sz="2800" dirty="0"/>
          </a:p>
        </p:txBody>
      </p:sp>
      <p:sp>
        <p:nvSpPr>
          <p:cNvPr id="11" name="Object7">
            <a:extLst>
              <a:ext uri="{FF2B5EF4-FFF2-40B4-BE49-F238E27FC236}">
                <a16:creationId xmlns:a16="http://schemas.microsoft.com/office/drawing/2014/main" id="{D4F6BEA7-3010-5241-3385-8CE2AAD72640}"/>
              </a:ext>
            </a:extLst>
          </p:cNvPr>
          <p:cNvSpPr/>
          <p:nvPr/>
        </p:nvSpPr>
        <p:spPr>
          <a:xfrm>
            <a:off x="-610939" y="9290334"/>
            <a:ext cx="19980979" cy="2686157"/>
          </a:xfrm>
          <a:prstGeom prst="rect">
            <a:avLst/>
          </a:prstGeom>
          <a:noFill/>
          <a:ln/>
        </p:spPr>
        <p:txBody>
          <a:bodyPr wrap="square" lIns="0" tIns="0" rIns="0" bIns="0" rtlCol="0" anchor="t"/>
          <a:lstStyle/>
          <a:p>
            <a:pPr algn="ctr">
              <a:lnSpc>
                <a:spcPts val="6600"/>
              </a:lnSpc>
            </a:pPr>
            <a:r>
              <a:rPr lang="lv-LV" sz="4800" cap="all" dirty="0">
                <a:solidFill>
                  <a:schemeClr val="bg1"/>
                </a:solidFill>
                <a:latin typeface="Montserrat SemiBold" panose="00000700000000000000" pitchFamily="2" charset="0"/>
              </a:rPr>
              <a:t>uzbrukuma statistika – neapmācīti darbinieki</a:t>
            </a:r>
            <a:endParaRPr lang="en-US" sz="4800" cap="all" dirty="0">
              <a:solidFill>
                <a:schemeClr val="bg1"/>
              </a:solidFill>
              <a:latin typeface="Montserrat SemiBold" panose="00000700000000000000" pitchFamily="2" charset="0"/>
            </a:endParaRPr>
          </a:p>
        </p:txBody>
      </p:sp>
    </p:spTree>
    <p:extLst>
      <p:ext uri="{BB962C8B-B14F-4D97-AF65-F5344CB8AC3E}">
        <p14:creationId xmlns:p14="http://schemas.microsoft.com/office/powerpoint/2010/main" val="1858127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31F3F"/>
        </a:solidFill>
        <a:effectLst/>
      </p:bgPr>
    </p:bg>
    <p:spTree>
      <p:nvGrpSpPr>
        <p:cNvPr id="1" name=""/>
        <p:cNvGrpSpPr/>
        <p:nvPr/>
      </p:nvGrpSpPr>
      <p:grpSpPr>
        <a:xfrm>
          <a:off x="0" y="0"/>
          <a:ext cx="0" cy="0"/>
          <a:chOff x="0" y="0"/>
          <a:chExt cx="0" cy="0"/>
        </a:xfrm>
      </p:grpSpPr>
      <p:sp>
        <p:nvSpPr>
          <p:cNvPr id="6" name="Object7">
            <a:extLst>
              <a:ext uri="{FF2B5EF4-FFF2-40B4-BE49-F238E27FC236}">
                <a16:creationId xmlns:a16="http://schemas.microsoft.com/office/drawing/2014/main" id="{B20D3ACD-C468-CBBD-6CAB-1D7704A311B5}"/>
              </a:ext>
            </a:extLst>
          </p:cNvPr>
          <p:cNvSpPr/>
          <p:nvPr/>
        </p:nvSpPr>
        <p:spPr>
          <a:xfrm>
            <a:off x="581935" y="1486070"/>
            <a:ext cx="16895530" cy="1796206"/>
          </a:xfrm>
          <a:prstGeom prst="rect">
            <a:avLst/>
          </a:prstGeom>
          <a:noFill/>
          <a:ln/>
        </p:spPr>
        <p:txBody>
          <a:bodyPr wrap="square" lIns="0" tIns="0" rIns="0" bIns="0" rtlCol="0" anchor="t"/>
          <a:lstStyle/>
          <a:p>
            <a:pPr marL="0" marR="0" lvl="0" indent="0" algn="ctr" defTabSz="914400" rtl="0" eaLnBrk="1" fontAlgn="auto" latinLnBrk="0" hangingPunct="1">
              <a:lnSpc>
                <a:spcPts val="6600"/>
              </a:lnSpc>
              <a:spcBef>
                <a:spcPts val="0"/>
              </a:spcBef>
              <a:spcAft>
                <a:spcPts val="0"/>
              </a:spcAft>
              <a:buClrTx/>
              <a:buSzTx/>
              <a:buFontTx/>
              <a:buNone/>
              <a:tabLst/>
              <a:defRPr/>
            </a:pPr>
            <a:r>
              <a:rPr kumimoji="0" lang="lv-LV" sz="7200" b="0" i="0" u="none" strike="noStrike" kern="1200" cap="none" spc="0" normalizeH="0" baseline="0" noProof="0" dirty="0">
                <a:ln>
                  <a:noFill/>
                </a:ln>
                <a:solidFill>
                  <a:srgbClr val="FFFFFF"/>
                </a:solidFill>
                <a:effectLst/>
                <a:uLnTx/>
                <a:uFillTx/>
                <a:latin typeface="Montserrat SemiBold" pitchFamily="34" charset="0"/>
                <a:ea typeface="Montserrat SemiBold" pitchFamily="34" charset="-122"/>
                <a:cs typeface="Montserrat SemiBold" pitchFamily="34" charset="-120"/>
              </a:rPr>
              <a:t>Nodefinēsim ko vēlamies sasniegt – uz ko tiecamies!</a:t>
            </a:r>
            <a:endParaRPr kumimoji="0" lang="en-US" sz="7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4DD5410-D9F8-6677-6433-731F3A2BFB6A}"/>
              </a:ext>
            </a:extLst>
          </p:cNvPr>
          <p:cNvSpPr/>
          <p:nvPr/>
        </p:nvSpPr>
        <p:spPr>
          <a:xfrm>
            <a:off x="0" y="9071754"/>
            <a:ext cx="18288000" cy="1227667"/>
          </a:xfrm>
          <a:prstGeom prst="rect">
            <a:avLst/>
          </a:prstGeom>
          <a:solidFill>
            <a:srgbClr val="131F3F"/>
          </a:solidFill>
          <a:ln>
            <a:solidFill>
              <a:srgbClr val="131F3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v-LV"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F5270983-A3F6-24E9-484E-75F3E431A642}"/>
              </a:ext>
            </a:extLst>
          </p:cNvPr>
          <p:cNvSpPr txBox="1"/>
          <p:nvPr/>
        </p:nvSpPr>
        <p:spPr>
          <a:xfrm>
            <a:off x="1704108" y="3349009"/>
            <a:ext cx="15181811" cy="5078313"/>
          </a:xfrm>
          <a:prstGeom prst="rect">
            <a:avLst/>
          </a:prstGeom>
          <a:noFill/>
        </p:spPr>
        <p:txBody>
          <a:bodyPr wrap="square">
            <a:spAutoFit/>
          </a:bodyPr>
          <a:lstStyle/>
          <a:p>
            <a:pPr marL="1028700" marR="0" lvl="1" indent="-571500" algn="l" defTabSz="914400" rtl="0" eaLnBrk="1" fontAlgn="ctr" latinLnBrk="0" hangingPunct="1">
              <a:lnSpc>
                <a:spcPct val="150000"/>
              </a:lnSpc>
              <a:spcBef>
                <a:spcPts val="0"/>
              </a:spcBef>
              <a:spcAft>
                <a:spcPts val="0"/>
              </a:spcAft>
              <a:buClrTx/>
              <a:buSzTx/>
              <a:buFont typeface="Wingdings" panose="05000000000000000000" pitchFamily="2" charset="2"/>
              <a:buChar char="q"/>
              <a:tabLst/>
              <a:defRPr/>
            </a:pPr>
            <a:r>
              <a:rPr kumimoji="0" lang="lv-LV" sz="3600" b="0" i="0" u="none" strike="noStrike" kern="1200" cap="none" spc="0" normalizeH="0" noProof="0" dirty="0">
                <a:ln>
                  <a:noFill/>
                </a:ln>
                <a:solidFill>
                  <a:prstClr val="white"/>
                </a:solidFill>
                <a:effectLst/>
                <a:uLnTx/>
                <a:uFillTx/>
                <a:latin typeface="Montserrat SemiBold" panose="00000700000000000000" pitchFamily="2" charset="0"/>
                <a:ea typeface="+mn-ea"/>
                <a:cs typeface="+mn-cs"/>
              </a:rPr>
              <a:t>Darbinieks kļūst par daļu no </a:t>
            </a:r>
            <a:r>
              <a:rPr kumimoji="0" lang="lv-LV" sz="3600" b="1" i="0" u="sng" strike="noStrike" kern="1200" cap="none" spc="0" normalizeH="0" noProof="0" dirty="0">
                <a:ln>
                  <a:noFill/>
                </a:ln>
                <a:solidFill>
                  <a:prstClr val="white"/>
                </a:solidFill>
                <a:effectLst/>
                <a:uLnTx/>
                <a:uFillTx/>
                <a:latin typeface="Montserrat SemiBold" panose="00000700000000000000" pitchFamily="2" charset="0"/>
                <a:ea typeface="+mn-ea"/>
                <a:cs typeface="+mn-cs"/>
              </a:rPr>
              <a:t>organizācijas aizsardzības</a:t>
            </a:r>
          </a:p>
          <a:p>
            <a:pPr marL="1028700" marR="0" lvl="1" indent="-571500" algn="l" defTabSz="914400" rtl="0" eaLnBrk="1" fontAlgn="ctr" latinLnBrk="0" hangingPunct="1">
              <a:lnSpc>
                <a:spcPct val="150000"/>
              </a:lnSpc>
              <a:spcBef>
                <a:spcPts val="0"/>
              </a:spcBef>
              <a:spcAft>
                <a:spcPts val="0"/>
              </a:spcAft>
              <a:buClrTx/>
              <a:buSzTx/>
              <a:buFont typeface="Wingdings" panose="05000000000000000000" pitchFamily="2" charset="2"/>
              <a:buChar char="q"/>
              <a:tabLst/>
              <a:defRPr/>
            </a:pPr>
            <a:r>
              <a:rPr lang="lv-LV" sz="3600" dirty="0">
                <a:solidFill>
                  <a:prstClr val="white"/>
                </a:solidFill>
                <a:latin typeface="Montserrat SemiBold" panose="00000700000000000000" pitchFamily="2" charset="0"/>
              </a:rPr>
              <a:t>Īsts pikšķerēšanas uzbrukums </a:t>
            </a:r>
            <a:r>
              <a:rPr lang="lv-LV" sz="3600" b="1" u="sng" dirty="0">
                <a:solidFill>
                  <a:prstClr val="white"/>
                </a:solidFill>
                <a:latin typeface="Montserrat SemiBold" panose="00000700000000000000" pitchFamily="2" charset="0"/>
              </a:rPr>
              <a:t>vienmēr</a:t>
            </a:r>
            <a:r>
              <a:rPr lang="lv-LV" sz="3600" u="sng" dirty="0">
                <a:solidFill>
                  <a:prstClr val="white"/>
                </a:solidFill>
                <a:latin typeface="Montserrat SemiBold" panose="00000700000000000000" pitchFamily="2" charset="0"/>
              </a:rPr>
              <a:t> </a:t>
            </a:r>
            <a:r>
              <a:rPr lang="lv-LV" sz="3600" dirty="0">
                <a:solidFill>
                  <a:prstClr val="white"/>
                </a:solidFill>
                <a:latin typeface="Montserrat SemiBold" panose="00000700000000000000" pitchFamily="2" charset="0"/>
              </a:rPr>
              <a:t>tiek paziņots drošības komandai, </a:t>
            </a:r>
            <a:r>
              <a:rPr lang="lv-LV" sz="3600" u="sng" dirty="0">
                <a:solidFill>
                  <a:prstClr val="white"/>
                </a:solidFill>
                <a:latin typeface="Montserrat SemiBold" panose="00000700000000000000" pitchFamily="2" charset="0"/>
              </a:rPr>
              <a:t>darbinieks uz tā neuzķeras</a:t>
            </a:r>
            <a:endParaRPr lang="lv-LV" sz="3600" dirty="0">
              <a:solidFill>
                <a:prstClr val="white"/>
              </a:solidFill>
              <a:latin typeface="Montserrat SemiBold" panose="00000700000000000000" pitchFamily="2" charset="0"/>
            </a:endParaRPr>
          </a:p>
          <a:p>
            <a:pPr marL="1028700" marR="0" lvl="1" indent="-571500" algn="l" defTabSz="914400" rtl="0" eaLnBrk="1" fontAlgn="ctr" latinLnBrk="0" hangingPunct="1">
              <a:lnSpc>
                <a:spcPct val="150000"/>
              </a:lnSpc>
              <a:spcBef>
                <a:spcPts val="0"/>
              </a:spcBef>
              <a:spcAft>
                <a:spcPts val="0"/>
              </a:spcAft>
              <a:buClrTx/>
              <a:buSzTx/>
              <a:buFont typeface="Wingdings" panose="05000000000000000000" pitchFamily="2" charset="2"/>
              <a:buChar char="q"/>
              <a:tabLst/>
              <a:defRPr/>
            </a:pPr>
            <a:r>
              <a:rPr kumimoji="0" lang="lv-LV" sz="3600" b="0" i="0" u="none" strike="noStrike" kern="1200" cap="none" spc="0" normalizeH="0" noProof="0" dirty="0">
                <a:ln>
                  <a:noFill/>
                </a:ln>
                <a:solidFill>
                  <a:prstClr val="white"/>
                </a:solidFill>
                <a:effectLst/>
                <a:uLnTx/>
                <a:uFillTx/>
                <a:latin typeface="Montserrat SemiBold" panose="00000700000000000000" pitchFamily="2" charset="0"/>
                <a:ea typeface="+mn-ea"/>
                <a:cs typeface="+mn-cs"/>
              </a:rPr>
              <a:t>Par īstu draudu ziņo </a:t>
            </a:r>
            <a:r>
              <a:rPr kumimoji="0" lang="lv-LV" sz="3600" b="0" i="0" u="sng" strike="noStrike" kern="1200" cap="none" spc="0" normalizeH="0" noProof="0" dirty="0">
                <a:ln>
                  <a:noFill/>
                </a:ln>
                <a:solidFill>
                  <a:prstClr val="white"/>
                </a:solidFill>
                <a:effectLst/>
                <a:uLnTx/>
                <a:uFillTx/>
                <a:latin typeface="Montserrat SemiBold" panose="00000700000000000000" pitchFamily="2" charset="0"/>
                <a:ea typeface="+mn-ea"/>
                <a:cs typeface="+mn-cs"/>
              </a:rPr>
              <a:t>visi darbinieki </a:t>
            </a:r>
          </a:p>
          <a:p>
            <a:pPr marL="1028700" marR="0" lvl="1" indent="-571500" algn="l" defTabSz="914400" rtl="0" eaLnBrk="1" fontAlgn="ctr" latinLnBrk="0" hangingPunct="1">
              <a:lnSpc>
                <a:spcPct val="150000"/>
              </a:lnSpc>
              <a:spcBef>
                <a:spcPts val="0"/>
              </a:spcBef>
              <a:spcAft>
                <a:spcPts val="0"/>
              </a:spcAft>
              <a:buClrTx/>
              <a:buSzTx/>
              <a:buFont typeface="Wingdings" panose="05000000000000000000" pitchFamily="2" charset="2"/>
              <a:buChar char="q"/>
              <a:tabLst/>
              <a:defRPr/>
            </a:pPr>
            <a:r>
              <a:rPr lang="lv-LV" sz="3600" dirty="0">
                <a:solidFill>
                  <a:prstClr val="white"/>
                </a:solidFill>
                <a:latin typeface="Montserrat SemiBold" panose="00000700000000000000" pitchFamily="2" charset="0"/>
              </a:rPr>
              <a:t>Par īstu draudu tiek paziņots </a:t>
            </a:r>
            <a:r>
              <a:rPr lang="lv-LV" sz="3600" u="sng" dirty="0">
                <a:solidFill>
                  <a:prstClr val="white"/>
                </a:solidFill>
                <a:latin typeface="Montserrat SemiBold" panose="00000700000000000000" pitchFamily="2" charset="0"/>
              </a:rPr>
              <a:t>iespējami ātri </a:t>
            </a:r>
            <a:r>
              <a:rPr lang="lv-LV" sz="3600" dirty="0">
                <a:solidFill>
                  <a:prstClr val="white"/>
                </a:solidFill>
                <a:latin typeface="Montserrat SemiBold" panose="00000700000000000000" pitchFamily="2" charset="0"/>
              </a:rPr>
              <a:t>(Vēlams dažās minūtēs) – </a:t>
            </a:r>
            <a:r>
              <a:rPr lang="lv-LV" sz="3600" u="sng" dirty="0">
                <a:solidFill>
                  <a:prstClr val="white"/>
                </a:solidFill>
                <a:latin typeface="Montserrat SemiBold" panose="00000700000000000000" pitchFamily="2" charset="0"/>
              </a:rPr>
              <a:t>lai mazinātu tā radītās sekas</a:t>
            </a:r>
            <a:r>
              <a:rPr lang="lv-LV" sz="3600" dirty="0">
                <a:solidFill>
                  <a:prstClr val="white"/>
                </a:solidFill>
                <a:latin typeface="Montserrat SemiBold" panose="00000700000000000000" pitchFamily="2" charset="0"/>
              </a:rPr>
              <a:t>!</a:t>
            </a:r>
            <a:endParaRPr kumimoji="0" lang="en-US" sz="3600" b="0" i="0" strike="noStrike" kern="1200" cap="none" spc="0" normalizeH="0" noProof="0" dirty="0">
              <a:ln>
                <a:noFill/>
              </a:ln>
              <a:solidFill>
                <a:prstClr val="white"/>
              </a:solidFill>
              <a:effectLst/>
              <a:uLnTx/>
              <a:uFillTx/>
              <a:latin typeface="Montserrat SemiBold" panose="00000700000000000000" pitchFamily="2" charset="0"/>
            </a:endParaRPr>
          </a:p>
        </p:txBody>
      </p:sp>
      <p:pic>
        <p:nvPicPr>
          <p:cNvPr id="2" name="Object 1" descr="preencoded.png">
            <a:extLst>
              <a:ext uri="{FF2B5EF4-FFF2-40B4-BE49-F238E27FC236}">
                <a16:creationId xmlns:a16="http://schemas.microsoft.com/office/drawing/2014/main" id="{2BB51E36-6DBA-A573-166F-1BA47E4856E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5067512" y="9467345"/>
            <a:ext cx="3032760" cy="655076"/>
          </a:xfrm>
          <a:prstGeom prst="rect">
            <a:avLst/>
          </a:prstGeom>
        </p:spPr>
      </p:pic>
      <p:pic>
        <p:nvPicPr>
          <p:cNvPr id="3" name="Picture 2">
            <a:extLst>
              <a:ext uri="{FF2B5EF4-FFF2-40B4-BE49-F238E27FC236}">
                <a16:creationId xmlns:a16="http://schemas.microsoft.com/office/drawing/2014/main" id="{45A596BE-857B-69F0-5306-30AD439E092F}"/>
              </a:ext>
            </a:extLst>
          </p:cNvPr>
          <p:cNvPicPr>
            <a:picLocks noChangeAspect="1"/>
          </p:cNvPicPr>
          <p:nvPr/>
        </p:nvPicPr>
        <p:blipFill>
          <a:blip r:embed="rId5"/>
          <a:stretch>
            <a:fillRect/>
          </a:stretch>
        </p:blipFill>
        <p:spPr>
          <a:xfrm>
            <a:off x="274320" y="9600152"/>
            <a:ext cx="1597428" cy="522269"/>
          </a:xfrm>
          <a:prstGeom prst="rect">
            <a:avLst/>
          </a:prstGeom>
        </p:spPr>
      </p:pic>
    </p:spTree>
    <p:extLst>
      <p:ext uri="{BB962C8B-B14F-4D97-AF65-F5344CB8AC3E}">
        <p14:creationId xmlns:p14="http://schemas.microsoft.com/office/powerpoint/2010/main" val="248431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500"/>
                                        <p:tgtEl>
                                          <p:spTgt spid="9">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xEl>
                                              <p:pRg st="2" end="2"/>
                                            </p:txEl>
                                          </p:spTgt>
                                        </p:tgtEl>
                                        <p:attrNameLst>
                                          <p:attrName>style.visibility</p:attrName>
                                        </p:attrNameLst>
                                      </p:cBhvr>
                                      <p:to>
                                        <p:strVal val="visible"/>
                                      </p:to>
                                    </p:set>
                                    <p:animEffect transition="in" filter="fade">
                                      <p:cBhvr>
                                        <p:cTn id="16" dur="500"/>
                                        <p:tgtEl>
                                          <p:spTgt spid="9">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fade">
                                      <p:cBhvr>
                                        <p:cTn id="21"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A83CD0B8-1FE8-4239-92DF-DD4546910224}"/>
              </a:ext>
            </a:extLst>
          </p:cNvPr>
          <p:cNvSpPr>
            <a:spLocks noGrp="1"/>
          </p:cNvSpPr>
          <p:nvPr>
            <p:ph type="sldNum" sz="quarter" idx="4"/>
          </p:nvPr>
        </p:nvSpPr>
        <p:spPr/>
        <p:txBody>
          <a:bodyPr/>
          <a:lstStyle/>
          <a:p>
            <a:fld id="{27B5B4E9-0313-4949-9CA1-0E585048ABAC}" type="slidenum">
              <a:rPr lang="lv-LV" smtClean="0"/>
              <a:pPr/>
              <a:t>7</a:t>
            </a:fld>
            <a:endParaRPr lang="lv-LV"/>
          </a:p>
        </p:txBody>
      </p:sp>
      <p:pic>
        <p:nvPicPr>
          <p:cNvPr id="9" name="Object 1" descr="preencoded.png">
            <a:extLst>
              <a:ext uri="{FF2B5EF4-FFF2-40B4-BE49-F238E27FC236}">
                <a16:creationId xmlns:a16="http://schemas.microsoft.com/office/drawing/2014/main" id="{30B3868E-BE33-42A0-BA2D-0A760B944FA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7910510" y="6996274"/>
            <a:ext cx="9551197" cy="2063059"/>
          </a:xfrm>
          <a:prstGeom prst="rect">
            <a:avLst/>
          </a:prstGeom>
        </p:spPr>
      </p:pic>
      <p:sp>
        <p:nvSpPr>
          <p:cNvPr id="2" name="Rectangle 1">
            <a:extLst>
              <a:ext uri="{FF2B5EF4-FFF2-40B4-BE49-F238E27FC236}">
                <a16:creationId xmlns:a16="http://schemas.microsoft.com/office/drawing/2014/main" id="{A5915B58-CB4D-46DD-B52F-BB7DD2F6FFC4}"/>
              </a:ext>
            </a:extLst>
          </p:cNvPr>
          <p:cNvSpPr/>
          <p:nvPr/>
        </p:nvSpPr>
        <p:spPr>
          <a:xfrm>
            <a:off x="8517467" y="9059333"/>
            <a:ext cx="2082800" cy="12276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lv-LV"/>
          </a:p>
        </p:txBody>
      </p:sp>
      <p:pic>
        <p:nvPicPr>
          <p:cNvPr id="3" name="Picture 2">
            <a:extLst>
              <a:ext uri="{FF2B5EF4-FFF2-40B4-BE49-F238E27FC236}">
                <a16:creationId xmlns:a16="http://schemas.microsoft.com/office/drawing/2014/main" id="{4D5D1764-313E-72EE-8AAF-A8D07CED0578}"/>
              </a:ext>
            </a:extLst>
          </p:cNvPr>
          <p:cNvPicPr>
            <a:picLocks noChangeAspect="1"/>
          </p:cNvPicPr>
          <p:nvPr/>
        </p:nvPicPr>
        <p:blipFill>
          <a:blip r:embed="rId4"/>
          <a:stretch>
            <a:fillRect/>
          </a:stretch>
        </p:blipFill>
        <p:spPr>
          <a:xfrm>
            <a:off x="426577" y="9386995"/>
            <a:ext cx="1750579" cy="572341"/>
          </a:xfrm>
          <a:prstGeom prst="rect">
            <a:avLst/>
          </a:prstGeom>
        </p:spPr>
      </p:pic>
      <p:sp>
        <p:nvSpPr>
          <p:cNvPr id="8" name="Object7">
            <a:extLst>
              <a:ext uri="{FF2B5EF4-FFF2-40B4-BE49-F238E27FC236}">
                <a16:creationId xmlns:a16="http://schemas.microsoft.com/office/drawing/2014/main" id="{3A80929B-6986-3238-C847-8DDBD2604B17}"/>
              </a:ext>
            </a:extLst>
          </p:cNvPr>
          <p:cNvSpPr/>
          <p:nvPr/>
        </p:nvSpPr>
        <p:spPr>
          <a:xfrm>
            <a:off x="426577" y="1739545"/>
            <a:ext cx="16895530" cy="1976721"/>
          </a:xfrm>
          <a:prstGeom prst="rect">
            <a:avLst/>
          </a:prstGeom>
          <a:noFill/>
          <a:ln/>
        </p:spPr>
        <p:txBody>
          <a:bodyPr wrap="square" lIns="0" tIns="0" rIns="0" bIns="0" rtlCol="0" anchor="t"/>
          <a:lstStyle/>
          <a:p>
            <a:pPr algn="ctr">
              <a:lnSpc>
                <a:spcPts val="6600"/>
              </a:lnSpc>
            </a:pPr>
            <a:r>
              <a:rPr lang="lv-LV" sz="6600" b="0" i="0" dirty="0">
                <a:solidFill>
                  <a:srgbClr val="FFFFFF"/>
                </a:solidFill>
                <a:latin typeface="Montserrat SemiBold" panose="00000700000000000000" pitchFamily="2" charset="0"/>
                <a:ea typeface="Montserrat SemiBold" pitchFamily="34" charset="-122"/>
                <a:cs typeface="Montserrat SemiBold" pitchFamily="34" charset="-120"/>
              </a:rPr>
              <a:t>Kā tad mēs varam pārvaldīt darbinieku riskus? </a:t>
            </a:r>
          </a:p>
        </p:txBody>
      </p:sp>
      <p:sp>
        <p:nvSpPr>
          <p:cNvPr id="4" name="Object7">
            <a:extLst>
              <a:ext uri="{FF2B5EF4-FFF2-40B4-BE49-F238E27FC236}">
                <a16:creationId xmlns:a16="http://schemas.microsoft.com/office/drawing/2014/main" id="{6987FDED-3601-D808-C417-A5E84E314BA2}"/>
              </a:ext>
            </a:extLst>
          </p:cNvPr>
          <p:cNvSpPr/>
          <p:nvPr/>
        </p:nvSpPr>
        <p:spPr>
          <a:xfrm>
            <a:off x="426577" y="4697961"/>
            <a:ext cx="16895530" cy="1976721"/>
          </a:xfrm>
          <a:prstGeom prst="rect">
            <a:avLst/>
          </a:prstGeom>
          <a:noFill/>
          <a:ln/>
        </p:spPr>
        <p:txBody>
          <a:bodyPr wrap="square" lIns="0" tIns="0" rIns="0" bIns="0" rtlCol="0" anchor="t"/>
          <a:lstStyle/>
          <a:p>
            <a:pPr algn="ctr">
              <a:lnSpc>
                <a:spcPts val="6600"/>
              </a:lnSpc>
            </a:pPr>
            <a:r>
              <a:rPr lang="lv-LV" sz="6600" dirty="0">
                <a:solidFill>
                  <a:srgbClr val="FFFFFF"/>
                </a:solidFill>
                <a:latin typeface="Montserrat SemiBold" panose="00000700000000000000" pitchFamily="2" charset="0"/>
                <a:ea typeface="Montserrat SemiBold" pitchFamily="34" charset="-122"/>
                <a:cs typeface="Montserrat SemiBold" pitchFamily="34" charset="-120"/>
              </a:rPr>
              <a:t>Ar cilvēku risku pārvaldības un kiberdrošības apmācību platformu</a:t>
            </a:r>
            <a:endParaRPr lang="lv-LV" sz="6600" b="0" i="0" dirty="0">
              <a:solidFill>
                <a:srgbClr val="FFFFFF"/>
              </a:solidFill>
              <a:latin typeface="Montserrat SemiBold" panose="00000700000000000000" pitchFamily="2" charset="0"/>
              <a:ea typeface="Montserrat SemiBold" pitchFamily="34" charset="-122"/>
              <a:cs typeface="Montserrat SemiBold" pitchFamily="34" charset="-120"/>
            </a:endParaRPr>
          </a:p>
        </p:txBody>
      </p:sp>
    </p:spTree>
    <p:extLst>
      <p:ext uri="{BB962C8B-B14F-4D97-AF65-F5344CB8AC3E}">
        <p14:creationId xmlns:p14="http://schemas.microsoft.com/office/powerpoint/2010/main" val="2330747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10614"/>
        </a:solidFill>
        <a:effectLst/>
      </p:bgPr>
    </p:bg>
    <p:spTree>
      <p:nvGrpSpPr>
        <p:cNvPr id="1" name=""/>
        <p:cNvGrpSpPr/>
        <p:nvPr/>
      </p:nvGrpSpPr>
      <p:grpSpPr>
        <a:xfrm>
          <a:off x="0" y="0"/>
          <a:ext cx="0" cy="0"/>
          <a:chOff x="0" y="0"/>
          <a:chExt cx="0" cy="0"/>
        </a:xfrm>
      </p:grpSpPr>
      <p:pic>
        <p:nvPicPr>
          <p:cNvPr id="4" name="Object 3"/>
          <p:cNvPicPr>
            <a:picLocks noChangeAspect="1"/>
          </p:cNvPicPr>
          <p:nvPr/>
        </p:nvPicPr>
        <p:blipFill>
          <a:blip r:embed="rId3"/>
          <a:srcRect/>
          <a:stretch/>
        </p:blipFill>
        <p:spPr>
          <a:xfrm>
            <a:off x="100964" y="3470336"/>
            <a:ext cx="17424287" cy="6816664"/>
          </a:xfrm>
          <a:prstGeom prst="rect">
            <a:avLst/>
          </a:prstGeom>
        </p:spPr>
      </p:pic>
      <p:pic>
        <p:nvPicPr>
          <p:cNvPr id="6" name="Object 5" descr="preencoded.png"/>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7407664" y="-19050"/>
            <a:ext cx="933450" cy="10306050"/>
          </a:xfrm>
          <a:prstGeom prst="rect">
            <a:avLst/>
          </a:prstGeom>
        </p:spPr>
      </p:pic>
      <p:pic>
        <p:nvPicPr>
          <p:cNvPr id="21" name="Object 20" descr="preencoded.png"/>
          <p:cNvPicPr>
            <a:picLocks noChangeAspect="1"/>
          </p:cNvPicPr>
          <p:nvPr/>
        </p:nvPicPr>
        <p:blipFill>
          <a:blip r:embed="rId6"/>
          <a:srcRect/>
          <a:stretch/>
        </p:blipFill>
        <p:spPr>
          <a:xfrm>
            <a:off x="10753544" y="1085883"/>
            <a:ext cx="933450" cy="976532"/>
          </a:xfrm>
          <a:prstGeom prst="rect">
            <a:avLst/>
          </a:prstGeom>
        </p:spPr>
      </p:pic>
      <p:pic>
        <p:nvPicPr>
          <p:cNvPr id="23" name="Object 22" descr="preencoded.png"/>
          <p:cNvPicPr>
            <a:picLocks noChangeAspect="1"/>
          </p:cNvPicPr>
          <p:nvPr/>
        </p:nvPicPr>
        <p:blipFill>
          <a:blip r:embed="rId7"/>
          <a:srcRect/>
          <a:stretch/>
        </p:blipFill>
        <p:spPr>
          <a:xfrm>
            <a:off x="10790747" y="2016878"/>
            <a:ext cx="859042" cy="859042"/>
          </a:xfrm>
          <a:prstGeom prst="rect">
            <a:avLst/>
          </a:prstGeom>
        </p:spPr>
      </p:pic>
      <p:sp>
        <p:nvSpPr>
          <p:cNvPr id="29" name="Object28"/>
          <p:cNvSpPr/>
          <p:nvPr/>
        </p:nvSpPr>
        <p:spPr>
          <a:xfrm>
            <a:off x="653662" y="1422461"/>
            <a:ext cx="11971647" cy="2047875"/>
          </a:xfrm>
          <a:prstGeom prst="rect">
            <a:avLst/>
          </a:prstGeom>
          <a:noFill/>
          <a:ln/>
        </p:spPr>
        <p:txBody>
          <a:bodyPr wrap="square" lIns="0" tIns="0" rIns="0" bIns="0" rtlCol="0" anchor="t"/>
          <a:lstStyle/>
          <a:p>
            <a:pPr marL="0" marR="0" lvl="0" indent="0" algn="l" defTabSz="914400" rtl="0" eaLnBrk="1" fontAlgn="auto" latinLnBrk="0" hangingPunct="1">
              <a:lnSpc>
                <a:spcPts val="6600"/>
              </a:lnSpc>
              <a:spcBef>
                <a:spcPts val="0"/>
              </a:spcBef>
              <a:spcAft>
                <a:spcPts val="0"/>
              </a:spcAft>
              <a:buClrTx/>
              <a:buSzTx/>
              <a:buFontTx/>
              <a:buNone/>
              <a:tabLst/>
              <a:defRPr/>
            </a:pPr>
            <a:r>
              <a:rPr kumimoji="0" lang="lv-LV" sz="6600" b="0" i="0" u="none" strike="noStrike" kern="1200" cap="none" spc="0" normalizeH="0" baseline="0" noProof="0" dirty="0">
                <a:ln>
                  <a:noFill/>
                </a:ln>
                <a:solidFill>
                  <a:srgbClr val="FFFFFF"/>
                </a:solidFill>
                <a:effectLst/>
                <a:uLnTx/>
                <a:uFillTx/>
                <a:latin typeface="Montserrat SemiBold" pitchFamily="34" charset="0"/>
                <a:ea typeface="Montserrat SemiBold" pitchFamily="34" charset="-122"/>
                <a:cs typeface="Montserrat SemiBold" pitchFamily="34" charset="-120"/>
              </a:rPr>
              <a:t>Kā darbojas </a:t>
            </a:r>
            <a:r>
              <a:rPr kumimoji="0" lang="en-US" sz="6600" b="0" i="0" u="none" strike="noStrike" kern="1200" cap="none" spc="0" normalizeH="0" baseline="0" noProof="0" dirty="0">
                <a:ln>
                  <a:noFill/>
                </a:ln>
                <a:solidFill>
                  <a:srgbClr val="FFFFFF"/>
                </a:solidFill>
                <a:effectLst/>
                <a:uLnTx/>
                <a:uFillTx/>
                <a:latin typeface="Montserrat SemiBold" pitchFamily="34" charset="0"/>
                <a:ea typeface="Montserrat SemiBold" pitchFamily="34" charset="-122"/>
                <a:cs typeface="Montserrat SemiBold" pitchFamily="34" charset="-120"/>
              </a:rPr>
              <a:t>Hoxhunt?</a:t>
            </a:r>
            <a:endParaRPr kumimoji="0" lang="en-US" sz="6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 name="Object51"/>
          <p:cNvSpPr/>
          <p:nvPr/>
        </p:nvSpPr>
        <p:spPr>
          <a:xfrm>
            <a:off x="11816477" y="977141"/>
            <a:ext cx="2099310" cy="247650"/>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 name="Object52"/>
          <p:cNvSpPr/>
          <p:nvPr/>
        </p:nvSpPr>
        <p:spPr>
          <a:xfrm>
            <a:off x="11798793" y="2195466"/>
            <a:ext cx="5507812" cy="187769"/>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v-LV" sz="2400" b="0" i="0" u="none" strike="noStrike" kern="0" cap="none" spc="32" normalizeH="0" baseline="0" noProof="0" dirty="0">
                <a:ln>
                  <a:noFill/>
                </a:ln>
                <a:solidFill>
                  <a:srgbClr val="EEF3F8"/>
                </a:solidFill>
                <a:effectLst/>
                <a:uLnTx/>
                <a:uFillTx/>
                <a:latin typeface="Montserrat Regular" pitchFamily="34" charset="0"/>
                <a:ea typeface="Montserrat Regular" pitchFamily="34" charset="-122"/>
                <a:cs typeface="Montserrat Regular" pitchFamily="34" charset="-120"/>
              </a:rPr>
              <a:t>Kvartāla tradicionālā pikšķerēšanas kampaņa</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 name="Object53"/>
          <p:cNvSpPr/>
          <p:nvPr/>
        </p:nvSpPr>
        <p:spPr>
          <a:xfrm>
            <a:off x="11816477" y="1179519"/>
            <a:ext cx="4976119" cy="394630"/>
          </a:xfrm>
          <a:prstGeom prst="rect">
            <a:avLst/>
          </a:prstGeom>
          <a:noFill/>
          <a:ln/>
        </p:spPr>
        <p:txBody>
          <a:bodyPr wrap="square" lIns="0" tIns="0" rIns="0" bIns="0" rtlCol="0" anchor="t"/>
          <a:lstStyle/>
          <a:p>
            <a:pPr>
              <a:defRPr/>
            </a:pPr>
            <a:r>
              <a:rPr kumimoji="0" lang="en-US" sz="2400" b="0" i="0" u="none" strike="noStrike" kern="0" cap="none" spc="32" normalizeH="0" baseline="0" noProof="0" dirty="0">
                <a:ln>
                  <a:noFill/>
                </a:ln>
                <a:solidFill>
                  <a:srgbClr val="EEF3F8"/>
                </a:solidFill>
                <a:effectLst/>
                <a:uLnTx/>
                <a:uFillTx/>
                <a:latin typeface="Montserrat Regular" pitchFamily="34" charset="0"/>
                <a:ea typeface="Montserrat Regular" pitchFamily="34" charset="-122"/>
                <a:cs typeface="Montserrat Regular" pitchFamily="34" charset="-120"/>
              </a:rPr>
              <a:t>Hoxhunt</a:t>
            </a:r>
            <a:r>
              <a:rPr kumimoji="0" lang="lv-LV" sz="2400" b="0" i="0" u="none" strike="noStrike" kern="0" cap="none" spc="32" normalizeH="0" baseline="0" noProof="0" dirty="0">
                <a:ln>
                  <a:noFill/>
                </a:ln>
                <a:solidFill>
                  <a:srgbClr val="EEF3F8"/>
                </a:solidFill>
                <a:effectLst/>
                <a:uLnTx/>
                <a:uFillTx/>
                <a:latin typeface="Montserrat Regular" pitchFamily="34" charset="0"/>
                <a:ea typeface="Montserrat Regular" pitchFamily="34" charset="-122"/>
                <a:cs typeface="Montserrat Regular" pitchFamily="34" charset="-120"/>
              </a:rPr>
              <a:t> Apmācību simulācija ar mikro-treniņu momentu</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Object 20" descr="preencoded.png">
            <a:extLst>
              <a:ext uri="{FF2B5EF4-FFF2-40B4-BE49-F238E27FC236}">
                <a16:creationId xmlns:a16="http://schemas.microsoft.com/office/drawing/2014/main" id="{DC3FA16E-AC0D-D182-06A7-B9704415875F}"/>
              </a:ext>
            </a:extLst>
          </p:cNvPr>
          <p:cNvPicPr>
            <a:picLocks noChangeAspect="1"/>
          </p:cNvPicPr>
          <p:nvPr/>
        </p:nvPicPr>
        <p:blipFill>
          <a:blip r:embed="rId6"/>
          <a:srcRect/>
          <a:stretch/>
        </p:blipFill>
        <p:spPr>
          <a:xfrm>
            <a:off x="7693399" y="4882674"/>
            <a:ext cx="583826" cy="610772"/>
          </a:xfrm>
          <a:prstGeom prst="rect">
            <a:avLst/>
          </a:prstGeom>
        </p:spPr>
      </p:pic>
      <p:pic>
        <p:nvPicPr>
          <p:cNvPr id="3" name="Object 20" descr="preencoded.png">
            <a:extLst>
              <a:ext uri="{FF2B5EF4-FFF2-40B4-BE49-F238E27FC236}">
                <a16:creationId xmlns:a16="http://schemas.microsoft.com/office/drawing/2014/main" id="{76DC7741-3E9F-9771-6F48-55A2E90A2AF5}"/>
              </a:ext>
            </a:extLst>
          </p:cNvPr>
          <p:cNvPicPr>
            <a:picLocks noChangeAspect="1"/>
          </p:cNvPicPr>
          <p:nvPr/>
        </p:nvPicPr>
        <p:blipFill>
          <a:blip r:embed="rId6"/>
          <a:srcRect/>
          <a:stretch/>
        </p:blipFill>
        <p:spPr>
          <a:xfrm>
            <a:off x="9591675" y="4699794"/>
            <a:ext cx="933450" cy="976532"/>
          </a:xfrm>
          <a:prstGeom prst="rect">
            <a:avLst/>
          </a:prstGeom>
        </p:spPr>
      </p:pic>
      <p:pic>
        <p:nvPicPr>
          <p:cNvPr id="5" name="Object 20" descr="preencoded.png">
            <a:extLst>
              <a:ext uri="{FF2B5EF4-FFF2-40B4-BE49-F238E27FC236}">
                <a16:creationId xmlns:a16="http://schemas.microsoft.com/office/drawing/2014/main" id="{FA1FEE8B-0B81-2A98-85FB-2A4D45B233FB}"/>
              </a:ext>
            </a:extLst>
          </p:cNvPr>
          <p:cNvPicPr>
            <a:picLocks noChangeAspect="1"/>
          </p:cNvPicPr>
          <p:nvPr/>
        </p:nvPicPr>
        <p:blipFill>
          <a:blip r:embed="rId6"/>
          <a:srcRect/>
          <a:stretch/>
        </p:blipFill>
        <p:spPr>
          <a:xfrm>
            <a:off x="11416026" y="4512708"/>
            <a:ext cx="933450" cy="976532"/>
          </a:xfrm>
          <a:prstGeom prst="rect">
            <a:avLst/>
          </a:prstGeom>
        </p:spPr>
      </p:pic>
      <p:pic>
        <p:nvPicPr>
          <p:cNvPr id="7" name="Object 20" descr="preencoded.png">
            <a:extLst>
              <a:ext uri="{FF2B5EF4-FFF2-40B4-BE49-F238E27FC236}">
                <a16:creationId xmlns:a16="http://schemas.microsoft.com/office/drawing/2014/main" id="{CE36C45C-A5D7-FB97-E47A-88A1240BB489}"/>
              </a:ext>
            </a:extLst>
          </p:cNvPr>
          <p:cNvPicPr>
            <a:picLocks noChangeAspect="1"/>
          </p:cNvPicPr>
          <p:nvPr/>
        </p:nvPicPr>
        <p:blipFill>
          <a:blip r:embed="rId6"/>
          <a:srcRect/>
          <a:stretch/>
        </p:blipFill>
        <p:spPr>
          <a:xfrm>
            <a:off x="8542390" y="4469801"/>
            <a:ext cx="933450" cy="976532"/>
          </a:xfrm>
          <a:prstGeom prst="rect">
            <a:avLst/>
          </a:prstGeom>
        </p:spPr>
      </p:pic>
      <p:pic>
        <p:nvPicPr>
          <p:cNvPr id="8" name="Object 20" descr="preencoded.png">
            <a:extLst>
              <a:ext uri="{FF2B5EF4-FFF2-40B4-BE49-F238E27FC236}">
                <a16:creationId xmlns:a16="http://schemas.microsoft.com/office/drawing/2014/main" id="{18511C47-7A0B-0589-908E-9AE1486BED62}"/>
              </a:ext>
            </a:extLst>
          </p:cNvPr>
          <p:cNvPicPr>
            <a:picLocks noChangeAspect="1"/>
          </p:cNvPicPr>
          <p:nvPr/>
        </p:nvPicPr>
        <p:blipFill>
          <a:blip r:embed="rId6"/>
          <a:srcRect/>
          <a:stretch/>
        </p:blipFill>
        <p:spPr>
          <a:xfrm>
            <a:off x="15453504" y="4452294"/>
            <a:ext cx="933450" cy="976532"/>
          </a:xfrm>
          <a:prstGeom prst="rect">
            <a:avLst/>
          </a:prstGeom>
        </p:spPr>
      </p:pic>
      <p:pic>
        <p:nvPicPr>
          <p:cNvPr id="9" name="Object 20" descr="preencoded.png">
            <a:extLst>
              <a:ext uri="{FF2B5EF4-FFF2-40B4-BE49-F238E27FC236}">
                <a16:creationId xmlns:a16="http://schemas.microsoft.com/office/drawing/2014/main" id="{8A8ED148-0C58-993C-2AE4-AFA818C5EA3C}"/>
              </a:ext>
            </a:extLst>
          </p:cNvPr>
          <p:cNvPicPr>
            <a:picLocks noChangeAspect="1"/>
          </p:cNvPicPr>
          <p:nvPr/>
        </p:nvPicPr>
        <p:blipFill>
          <a:blip r:embed="rId6"/>
          <a:srcRect/>
          <a:stretch/>
        </p:blipFill>
        <p:spPr>
          <a:xfrm>
            <a:off x="7521680" y="4780598"/>
            <a:ext cx="933450" cy="976532"/>
          </a:xfrm>
          <a:prstGeom prst="rect">
            <a:avLst/>
          </a:prstGeom>
        </p:spPr>
      </p:pic>
      <p:pic>
        <p:nvPicPr>
          <p:cNvPr id="10" name="Object 20" descr="preencoded.png">
            <a:extLst>
              <a:ext uri="{FF2B5EF4-FFF2-40B4-BE49-F238E27FC236}">
                <a16:creationId xmlns:a16="http://schemas.microsoft.com/office/drawing/2014/main" id="{F5DFEA5A-30FD-48CE-A64E-FB92A94FEB2A}"/>
              </a:ext>
            </a:extLst>
          </p:cNvPr>
          <p:cNvPicPr>
            <a:picLocks noChangeAspect="1"/>
          </p:cNvPicPr>
          <p:nvPr/>
        </p:nvPicPr>
        <p:blipFill>
          <a:blip r:embed="rId6"/>
          <a:srcRect/>
          <a:stretch/>
        </p:blipFill>
        <p:spPr>
          <a:xfrm>
            <a:off x="6639486" y="4462727"/>
            <a:ext cx="933450" cy="976532"/>
          </a:xfrm>
          <a:prstGeom prst="rect">
            <a:avLst/>
          </a:prstGeom>
        </p:spPr>
      </p:pic>
      <p:pic>
        <p:nvPicPr>
          <p:cNvPr id="11" name="Object 20" descr="preencoded.png">
            <a:extLst>
              <a:ext uri="{FF2B5EF4-FFF2-40B4-BE49-F238E27FC236}">
                <a16:creationId xmlns:a16="http://schemas.microsoft.com/office/drawing/2014/main" id="{AB2E7293-8739-5994-6DED-E2964178EA09}"/>
              </a:ext>
            </a:extLst>
          </p:cNvPr>
          <p:cNvPicPr>
            <a:picLocks noChangeAspect="1"/>
          </p:cNvPicPr>
          <p:nvPr/>
        </p:nvPicPr>
        <p:blipFill>
          <a:blip r:embed="rId6"/>
          <a:srcRect/>
          <a:stretch/>
        </p:blipFill>
        <p:spPr>
          <a:xfrm>
            <a:off x="10542697" y="4512708"/>
            <a:ext cx="933450" cy="976532"/>
          </a:xfrm>
          <a:prstGeom prst="rect">
            <a:avLst/>
          </a:prstGeom>
        </p:spPr>
      </p:pic>
      <p:pic>
        <p:nvPicPr>
          <p:cNvPr id="12" name="Object 20" descr="preencoded.png">
            <a:extLst>
              <a:ext uri="{FF2B5EF4-FFF2-40B4-BE49-F238E27FC236}">
                <a16:creationId xmlns:a16="http://schemas.microsoft.com/office/drawing/2014/main" id="{0E8DCD38-12B2-8917-83D4-74126F1F832E}"/>
              </a:ext>
            </a:extLst>
          </p:cNvPr>
          <p:cNvPicPr>
            <a:picLocks noChangeAspect="1"/>
          </p:cNvPicPr>
          <p:nvPr/>
        </p:nvPicPr>
        <p:blipFill>
          <a:blip r:embed="rId6"/>
          <a:srcRect/>
          <a:stretch/>
        </p:blipFill>
        <p:spPr>
          <a:xfrm>
            <a:off x="12306927" y="4780598"/>
            <a:ext cx="933450" cy="976532"/>
          </a:xfrm>
          <a:prstGeom prst="rect">
            <a:avLst/>
          </a:prstGeom>
        </p:spPr>
      </p:pic>
      <p:pic>
        <p:nvPicPr>
          <p:cNvPr id="13" name="Object 20" descr="preencoded.png">
            <a:extLst>
              <a:ext uri="{FF2B5EF4-FFF2-40B4-BE49-F238E27FC236}">
                <a16:creationId xmlns:a16="http://schemas.microsoft.com/office/drawing/2014/main" id="{54AF0B04-9A87-05C6-AEBE-0946A34DBE25}"/>
              </a:ext>
            </a:extLst>
          </p:cNvPr>
          <p:cNvPicPr>
            <a:picLocks noChangeAspect="1"/>
          </p:cNvPicPr>
          <p:nvPr/>
        </p:nvPicPr>
        <p:blipFill>
          <a:blip r:embed="rId6"/>
          <a:srcRect/>
          <a:stretch/>
        </p:blipFill>
        <p:spPr>
          <a:xfrm>
            <a:off x="14476851" y="4780598"/>
            <a:ext cx="933450" cy="976532"/>
          </a:xfrm>
          <a:prstGeom prst="rect">
            <a:avLst/>
          </a:prstGeom>
        </p:spPr>
      </p:pic>
      <p:sp>
        <p:nvSpPr>
          <p:cNvPr id="15" name="Rectangle: Rounded Corners 14">
            <a:extLst>
              <a:ext uri="{FF2B5EF4-FFF2-40B4-BE49-F238E27FC236}">
                <a16:creationId xmlns:a16="http://schemas.microsoft.com/office/drawing/2014/main" id="{33DF8F22-3E76-6D18-2637-CF68FEA4E2A4}"/>
              </a:ext>
            </a:extLst>
          </p:cNvPr>
          <p:cNvSpPr/>
          <p:nvPr/>
        </p:nvSpPr>
        <p:spPr>
          <a:xfrm>
            <a:off x="4182025" y="5428826"/>
            <a:ext cx="2490664" cy="112001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dirty="0">
                <a:latin typeface="Montserrat SemiBold" panose="00000700000000000000" pitchFamily="2" charset="0"/>
              </a:rPr>
              <a:t>Nepārtraukta apmācība</a:t>
            </a:r>
          </a:p>
          <a:p>
            <a:pPr algn="ctr"/>
            <a:r>
              <a:rPr lang="lv-LV" dirty="0">
                <a:latin typeface="Montserrat SemiBold" panose="00000700000000000000" pitchFamily="2" charset="0"/>
              </a:rPr>
              <a:t>ar spēles elementu</a:t>
            </a:r>
            <a:endParaRPr lang="lv-LV" dirty="0"/>
          </a:p>
        </p:txBody>
      </p:sp>
      <p:sp>
        <p:nvSpPr>
          <p:cNvPr id="16" name="Rectangle: Rounded Corners 15">
            <a:extLst>
              <a:ext uri="{FF2B5EF4-FFF2-40B4-BE49-F238E27FC236}">
                <a16:creationId xmlns:a16="http://schemas.microsoft.com/office/drawing/2014/main" id="{0C084AAB-C08D-5536-C1A5-483FF2E5D5A0}"/>
              </a:ext>
            </a:extLst>
          </p:cNvPr>
          <p:cNvSpPr/>
          <p:nvPr/>
        </p:nvSpPr>
        <p:spPr>
          <a:xfrm>
            <a:off x="8038278" y="5428826"/>
            <a:ext cx="5512322" cy="55933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dirty="0">
                <a:latin typeface="Montserrat SemiBold" panose="00000700000000000000" pitchFamily="2" charset="0"/>
              </a:rPr>
              <a:t>Priekšnosacījums lai atklātu īstus draudus</a:t>
            </a:r>
            <a:endParaRPr lang="lv-LV" dirty="0"/>
          </a:p>
        </p:txBody>
      </p:sp>
      <p:sp>
        <p:nvSpPr>
          <p:cNvPr id="17" name="Rectangle: Rounded Corners 16">
            <a:extLst>
              <a:ext uri="{FF2B5EF4-FFF2-40B4-BE49-F238E27FC236}">
                <a16:creationId xmlns:a16="http://schemas.microsoft.com/office/drawing/2014/main" id="{5EF1CA09-950C-8C5E-477E-FAE423014FC2}"/>
              </a:ext>
            </a:extLst>
          </p:cNvPr>
          <p:cNvSpPr/>
          <p:nvPr/>
        </p:nvSpPr>
        <p:spPr>
          <a:xfrm>
            <a:off x="6833560" y="7561043"/>
            <a:ext cx="1376239" cy="55933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dirty="0">
                <a:latin typeface="Montserrat SemiBold" panose="00000700000000000000" pitchFamily="2" charset="0"/>
              </a:rPr>
              <a:t>Iemācās</a:t>
            </a:r>
            <a:endParaRPr lang="lv-LV" dirty="0"/>
          </a:p>
        </p:txBody>
      </p:sp>
      <p:sp>
        <p:nvSpPr>
          <p:cNvPr id="18" name="Rectangle: Rounded Corners 17">
            <a:extLst>
              <a:ext uri="{FF2B5EF4-FFF2-40B4-BE49-F238E27FC236}">
                <a16:creationId xmlns:a16="http://schemas.microsoft.com/office/drawing/2014/main" id="{EC8862B1-B672-BC6A-4055-42497163E398}"/>
              </a:ext>
            </a:extLst>
          </p:cNvPr>
          <p:cNvSpPr/>
          <p:nvPr/>
        </p:nvSpPr>
        <p:spPr>
          <a:xfrm>
            <a:off x="9414508" y="7601798"/>
            <a:ext cx="1376239" cy="55933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dirty="0">
                <a:latin typeface="Montserrat SemiBold" panose="00000700000000000000" pitchFamily="2" charset="0"/>
              </a:rPr>
              <a:t>Aizmirst</a:t>
            </a:r>
            <a:endParaRPr lang="lv-LV" dirty="0"/>
          </a:p>
        </p:txBody>
      </p:sp>
      <p:sp>
        <p:nvSpPr>
          <p:cNvPr id="19" name="Rectangle: Rounded Corners 18">
            <a:extLst>
              <a:ext uri="{FF2B5EF4-FFF2-40B4-BE49-F238E27FC236}">
                <a16:creationId xmlns:a16="http://schemas.microsoft.com/office/drawing/2014/main" id="{A6737830-3E78-A96A-45BB-227C09350CAB}"/>
              </a:ext>
            </a:extLst>
          </p:cNvPr>
          <p:cNvSpPr/>
          <p:nvPr/>
        </p:nvSpPr>
        <p:spPr>
          <a:xfrm rot="16200000">
            <a:off x="-1646346" y="6448622"/>
            <a:ext cx="4056996" cy="55933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dirty="0">
                <a:latin typeface="Montserrat SemiBold" panose="00000700000000000000" pitchFamily="2" charset="0"/>
              </a:rPr>
              <a:t>Darbinieku iesaiste (%)</a:t>
            </a:r>
            <a:endParaRPr lang="lv-LV" dirty="0"/>
          </a:p>
        </p:txBody>
      </p:sp>
      <p:sp>
        <p:nvSpPr>
          <p:cNvPr id="20" name="Rectangle: Rounded Corners 19">
            <a:extLst>
              <a:ext uri="{FF2B5EF4-FFF2-40B4-BE49-F238E27FC236}">
                <a16:creationId xmlns:a16="http://schemas.microsoft.com/office/drawing/2014/main" id="{74E8C64A-72B1-947A-5778-681EB1B02C32}"/>
              </a:ext>
            </a:extLst>
          </p:cNvPr>
          <p:cNvSpPr/>
          <p:nvPr/>
        </p:nvSpPr>
        <p:spPr>
          <a:xfrm>
            <a:off x="8066195" y="9693260"/>
            <a:ext cx="1376239" cy="55933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v-LV" dirty="0">
                <a:latin typeface="Montserrat SemiBold" panose="00000700000000000000" pitchFamily="2" charset="0"/>
              </a:rPr>
              <a:t>Mēneši</a:t>
            </a:r>
            <a:endParaRPr lang="lv-LV"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31F3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1085850" y="4528365"/>
            <a:ext cx="16211550" cy="5340576"/>
          </a:xfrm>
          <a:prstGeom prst="rect">
            <a:avLst/>
          </a:prstGeom>
        </p:spPr>
      </p:pic>
      <p:pic>
        <p:nvPicPr>
          <p:cNvPr id="4" name="Image 2" descr="preencoded.png"/>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7746988" y="3526836"/>
            <a:ext cx="2797615" cy="1615083"/>
          </a:xfrm>
          <a:prstGeom prst="rect">
            <a:avLst/>
          </a:prstGeom>
        </p:spPr>
      </p:pic>
      <p:pic>
        <p:nvPicPr>
          <p:cNvPr id="5" name="Image 3" descr="preencoded.png"/>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867817" y="3515627"/>
            <a:ext cx="2555956" cy="1475566"/>
          </a:xfrm>
          <a:prstGeom prst="rect">
            <a:avLst/>
          </a:prstGeom>
        </p:spPr>
      </p:pic>
      <p:pic>
        <p:nvPicPr>
          <p:cNvPr id="6" name="Image 4" descr="preencoded.png"/>
          <p:cNvPicPr>
            <a:picLocks noChangeAspect="1"/>
          </p:cNvPicPr>
          <p:nvPr/>
        </p:nvPicPr>
        <p:blipFill>
          <a:blip r:embed="rId8"/>
          <a:srcRect/>
          <a:stretch/>
        </p:blipFill>
        <p:spPr>
          <a:xfrm>
            <a:off x="10297678" y="4528365"/>
            <a:ext cx="1056122" cy="1371302"/>
          </a:xfrm>
          <a:prstGeom prst="rect">
            <a:avLst/>
          </a:prstGeom>
        </p:spPr>
      </p:pic>
      <p:pic>
        <p:nvPicPr>
          <p:cNvPr id="7" name="Image 5" descr="preencoded.png"/>
          <p:cNvPicPr>
            <a:picLocks noChangeAspect="1"/>
          </p:cNvPicPr>
          <p:nvPr/>
        </p:nvPicPr>
        <p:blipFill>
          <a:blip r:embed="rId9"/>
          <a:srcRect/>
          <a:stretch/>
        </p:blipFill>
        <p:spPr>
          <a:xfrm>
            <a:off x="8619548" y="5593296"/>
            <a:ext cx="1056122" cy="1371302"/>
          </a:xfrm>
          <a:prstGeom prst="rect">
            <a:avLst/>
          </a:prstGeom>
        </p:spPr>
      </p:pic>
      <p:pic>
        <p:nvPicPr>
          <p:cNvPr id="8" name="Image 6" descr="preencoded.png"/>
          <p:cNvPicPr>
            <a:picLocks noChangeAspect="1"/>
          </p:cNvPicPr>
          <p:nvPr/>
        </p:nvPicPr>
        <p:blipFill>
          <a:blip r:embed="rId10"/>
          <a:srcRect/>
          <a:stretch/>
        </p:blipFill>
        <p:spPr>
          <a:xfrm>
            <a:off x="8753754" y="3257550"/>
            <a:ext cx="778911" cy="1472403"/>
          </a:xfrm>
          <a:prstGeom prst="rect">
            <a:avLst/>
          </a:prstGeom>
        </p:spPr>
      </p:pic>
      <p:pic>
        <p:nvPicPr>
          <p:cNvPr id="9" name="Image 7" descr="preencoded.png"/>
          <p:cNvPicPr>
            <a:picLocks noChangeAspect="1"/>
          </p:cNvPicPr>
          <p:nvPr/>
        </p:nvPicPr>
        <p:blipFill>
          <a:blip r:embed="rId11"/>
          <a:srcRect/>
          <a:stretch/>
        </p:blipFill>
        <p:spPr>
          <a:xfrm>
            <a:off x="8307139" y="3478225"/>
            <a:ext cx="601824" cy="1022877"/>
          </a:xfrm>
          <a:prstGeom prst="rect">
            <a:avLst/>
          </a:prstGeom>
        </p:spPr>
      </p:pic>
      <p:pic>
        <p:nvPicPr>
          <p:cNvPr id="10" name="Image 8" descr="preencoded.png"/>
          <p:cNvPicPr>
            <a:picLocks noChangeAspect="1"/>
          </p:cNvPicPr>
          <p:nvPr/>
        </p:nvPicPr>
        <p:blipFill>
          <a:blip r:embed="rId12"/>
          <a:srcRect/>
          <a:stretch/>
        </p:blipFill>
        <p:spPr>
          <a:xfrm>
            <a:off x="9377828" y="3478225"/>
            <a:ext cx="601824" cy="1022877"/>
          </a:xfrm>
          <a:prstGeom prst="rect">
            <a:avLst/>
          </a:prstGeom>
        </p:spPr>
      </p:pic>
      <p:pic>
        <p:nvPicPr>
          <p:cNvPr id="11" name="Image 9" descr="preencoded.png"/>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1000125" y="2819400"/>
            <a:ext cx="6191250" cy="1866900"/>
          </a:xfrm>
          <a:prstGeom prst="rect">
            <a:avLst/>
          </a:prstGeom>
        </p:spPr>
      </p:pic>
      <p:pic>
        <p:nvPicPr>
          <p:cNvPr id="12" name="Image 10" descr="preencoded.png"/>
          <p:cNvPicPr>
            <a:picLocks noChangeAspect="1"/>
          </p:cNvPicPr>
          <p:nvPr/>
        </p:nvPicPr>
        <p:blipFill>
          <a:blip r:embed="rId15">
            <a:extLst>
              <a:ext uri="{96DAC541-7B7A-43D3-8B79-37D633B846F1}">
                <asvg:svgBlip xmlns:asvg="http://schemas.microsoft.com/office/drawing/2016/SVG/main" r:embed="rId16"/>
              </a:ext>
            </a:extLst>
          </a:blip>
          <a:srcRect/>
          <a:stretch/>
        </p:blipFill>
        <p:spPr>
          <a:xfrm>
            <a:off x="9839325" y="4838700"/>
            <a:ext cx="685800" cy="466725"/>
          </a:xfrm>
          <a:prstGeom prst="rect">
            <a:avLst/>
          </a:prstGeom>
        </p:spPr>
      </p:pic>
      <p:pic>
        <p:nvPicPr>
          <p:cNvPr id="13" name="Image 11" descr="preencoded.png"/>
          <p:cNvPicPr>
            <a:picLocks noChangeAspect="1"/>
          </p:cNvPicPr>
          <p:nvPr/>
        </p:nvPicPr>
        <p:blipFill>
          <a:blip r:embed="rId17">
            <a:extLst>
              <a:ext uri="{96DAC541-7B7A-43D3-8B79-37D633B846F1}">
                <asvg:svgBlip xmlns:asvg="http://schemas.microsoft.com/office/drawing/2016/SVG/main" r:embed="rId18"/>
              </a:ext>
            </a:extLst>
          </a:blip>
          <a:srcRect/>
          <a:stretch/>
        </p:blipFill>
        <p:spPr>
          <a:xfrm>
            <a:off x="10848975" y="3181350"/>
            <a:ext cx="6448425" cy="1693915"/>
          </a:xfrm>
          <a:prstGeom prst="rect">
            <a:avLst/>
          </a:prstGeom>
        </p:spPr>
      </p:pic>
      <p:sp>
        <p:nvSpPr>
          <p:cNvPr id="15" name="Text 1"/>
          <p:cNvSpPr/>
          <p:nvPr/>
        </p:nvSpPr>
        <p:spPr>
          <a:xfrm>
            <a:off x="990600" y="4124325"/>
            <a:ext cx="2295525" cy="561975"/>
          </a:xfrm>
          <a:prstGeom prst="rect">
            <a:avLst/>
          </a:prstGeom>
          <a:noFill/>
          <a:ln/>
        </p:spPr>
        <p:txBody>
          <a:bodyPr wrap="square" lIns="0" tIns="0" rIns="0" bIns="0" rtlCol="0" anchor="ctr"/>
          <a:lstStyle/>
          <a:p>
            <a:pPr marL="0" marR="0" lvl="0" indent="0" algn="l" defTabSz="914400" rtl="0" eaLnBrk="1" fontAlgn="auto" latinLnBrk="0" hangingPunct="1">
              <a:lnSpc>
                <a:spcPts val="4423"/>
              </a:lnSpc>
              <a:spcBef>
                <a:spcPts val="0"/>
              </a:spcBef>
              <a:spcAft>
                <a:spcPts val="0"/>
              </a:spcAft>
              <a:buClrTx/>
              <a:buSzTx/>
              <a:buFontTx/>
              <a:buNone/>
              <a:tabLst/>
              <a:defRPr/>
            </a:pPr>
            <a:r>
              <a:rPr kumimoji="0" lang="lv-LV" sz="2475" b="0" i="0" u="none" strike="noStrike" kern="0" cap="none" spc="104" normalizeH="0" baseline="0" noProof="0" dirty="0">
                <a:ln>
                  <a:noFill/>
                </a:ln>
                <a:solidFill>
                  <a:srgbClr val="F3F7FD"/>
                </a:solidFill>
                <a:effectLst/>
                <a:uLnTx/>
                <a:uFillTx/>
                <a:latin typeface="Montserrat ExtraBold" pitchFamily="34" charset="0"/>
                <a:ea typeface="Montserrat ExtraBold" pitchFamily="34" charset="-122"/>
                <a:cs typeface="Montserrat ExtraBold" pitchFamily="34" charset="-120"/>
              </a:rPr>
              <a:t>Neiesaistīti</a:t>
            </a:r>
            <a:endParaRPr kumimoji="0" lang="en-US" sz="2475"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 2"/>
          <p:cNvSpPr/>
          <p:nvPr/>
        </p:nvSpPr>
        <p:spPr>
          <a:xfrm>
            <a:off x="1009650" y="2819400"/>
            <a:ext cx="4029075" cy="1000125"/>
          </a:xfrm>
          <a:prstGeom prst="rect">
            <a:avLst/>
          </a:prstGeom>
          <a:noFill/>
          <a:ln/>
        </p:spPr>
        <p:txBody>
          <a:bodyPr wrap="square" lIns="0" tIns="0" rIns="0" bIns="0" rtlCol="0" anchor="ctr"/>
          <a:lstStyle/>
          <a:p>
            <a:pPr marL="0" marR="0" lvl="0" indent="0" algn="l" defTabSz="914400" rtl="0" eaLnBrk="1" fontAlgn="auto" latinLnBrk="0" hangingPunct="1">
              <a:lnSpc>
                <a:spcPts val="7848"/>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F3F7FD"/>
                </a:solidFill>
                <a:effectLst/>
                <a:uLnTx/>
                <a:uFillTx/>
                <a:latin typeface="Space Grotesk Bold" pitchFamily="34" charset="0"/>
                <a:ea typeface="Space Grotesk Bold" pitchFamily="34" charset="-122"/>
                <a:cs typeface="Space Grotesk Bold" pitchFamily="34" charset="-120"/>
              </a:rPr>
              <a:t>80–90%</a:t>
            </a:r>
            <a:endPar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Text 3"/>
          <p:cNvSpPr/>
          <p:nvPr/>
        </p:nvSpPr>
        <p:spPr>
          <a:xfrm>
            <a:off x="1000125" y="4781550"/>
            <a:ext cx="5522595" cy="1257300"/>
          </a:xfrm>
          <a:prstGeom prst="rect">
            <a:avLst/>
          </a:prstGeom>
          <a:noFill/>
          <a:ln/>
        </p:spPr>
        <p:txBody>
          <a:bodyPr wrap="square" lIns="0" tIns="0" rIns="0" bIns="0" rtlCol="0" anchor="t"/>
          <a:lstStyle/>
          <a:p>
            <a:pPr marL="0" marR="0" lvl="0" indent="0" algn="l" defTabSz="914400" rtl="0" eaLnBrk="1" fontAlgn="auto" latinLnBrk="0" hangingPunct="1">
              <a:lnSpc>
                <a:spcPts val="3336"/>
              </a:lnSpc>
              <a:spcBef>
                <a:spcPts val="0"/>
              </a:spcBef>
              <a:spcAft>
                <a:spcPts val="0"/>
              </a:spcAft>
              <a:buClrTx/>
              <a:buSzTx/>
              <a:buFontTx/>
              <a:buNone/>
              <a:tabLst/>
              <a:defRPr/>
            </a:pPr>
            <a:r>
              <a:rPr kumimoji="0" lang="lv-LV" sz="2400" b="0" i="0" u="none" strike="noStrike" kern="1200" cap="none" spc="0" normalizeH="0" baseline="0" noProof="0" dirty="0">
                <a:ln>
                  <a:noFill/>
                </a:ln>
                <a:solidFill>
                  <a:srgbClr val="F3F7FD"/>
                </a:solidFill>
                <a:effectLst/>
                <a:uLnTx/>
                <a:uFillTx/>
                <a:latin typeface="Montserrat SemiBold" pitchFamily="34" charset="0"/>
                <a:ea typeface="Montserrat SemiBold" pitchFamily="34" charset="-122"/>
                <a:cs typeface="Montserrat SemiBold" pitchFamily="34" charset="-120"/>
              </a:rPr>
              <a:t>Mums nav </a:t>
            </a:r>
            <a:r>
              <a:rPr kumimoji="0" lang="lv-LV" sz="2400" b="0" i="0" u="none" strike="noStrike" kern="1200" cap="none" spc="0" normalizeH="0" baseline="0" noProof="0" dirty="0" err="1">
                <a:ln>
                  <a:noFill/>
                </a:ln>
                <a:solidFill>
                  <a:srgbClr val="F3F7FD"/>
                </a:solidFill>
                <a:effectLst/>
                <a:uLnTx/>
                <a:uFillTx/>
                <a:latin typeface="Montserrat SemiBold" pitchFamily="34" charset="0"/>
                <a:ea typeface="Montserrat SemiBold" pitchFamily="34" charset="-122"/>
                <a:cs typeface="Montserrat SemiBold" pitchFamily="34" charset="-120"/>
              </a:rPr>
              <a:t>parredzamības</a:t>
            </a:r>
            <a:r>
              <a:rPr kumimoji="0" lang="lv-LV" sz="2400" b="0" i="0" u="none" strike="noStrike" kern="1200" cap="none" spc="0" normalizeH="0" baseline="0" noProof="0" dirty="0">
                <a:ln>
                  <a:noFill/>
                </a:ln>
                <a:solidFill>
                  <a:srgbClr val="F3F7FD"/>
                </a:solidFill>
                <a:effectLst/>
                <a:uLnTx/>
                <a:uFillTx/>
                <a:latin typeface="Montserrat SemiBold" pitchFamily="34" charset="0"/>
                <a:ea typeface="Montserrat SemiBold" pitchFamily="34" charset="-122"/>
                <a:cs typeface="Montserrat SemiBold" pitchFamily="34" charset="-120"/>
              </a:rPr>
              <a:t> pār to kādas darbības šie darbinieki veic un kā tās novērst</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 4"/>
          <p:cNvSpPr/>
          <p:nvPr/>
        </p:nvSpPr>
        <p:spPr>
          <a:xfrm>
            <a:off x="15525750" y="4124325"/>
            <a:ext cx="1752600" cy="561975"/>
          </a:xfrm>
          <a:prstGeom prst="rect">
            <a:avLst/>
          </a:prstGeom>
          <a:noFill/>
          <a:ln/>
        </p:spPr>
        <p:txBody>
          <a:bodyPr wrap="square" lIns="0" tIns="0" rIns="0" bIns="0" rtlCol="0" anchor="ctr"/>
          <a:lstStyle/>
          <a:p>
            <a:pPr marL="0" marR="0" lvl="0" indent="0" algn="r" defTabSz="914400" rtl="0" eaLnBrk="1" fontAlgn="auto" latinLnBrk="0" hangingPunct="1">
              <a:lnSpc>
                <a:spcPts val="4423"/>
              </a:lnSpc>
              <a:spcBef>
                <a:spcPts val="0"/>
              </a:spcBef>
              <a:spcAft>
                <a:spcPts val="0"/>
              </a:spcAft>
              <a:buClrTx/>
              <a:buSzTx/>
              <a:buFontTx/>
              <a:buNone/>
              <a:tabLst/>
              <a:defRPr/>
            </a:pPr>
            <a:r>
              <a:rPr kumimoji="0" lang="lv-LV" sz="2475" b="0" i="0" u="none" strike="noStrike" kern="0" cap="none" spc="104" normalizeH="0" baseline="0" noProof="0" dirty="0">
                <a:ln>
                  <a:noFill/>
                </a:ln>
                <a:solidFill>
                  <a:srgbClr val="F3F7FD"/>
                </a:solidFill>
                <a:effectLst/>
                <a:uLnTx/>
                <a:uFillTx/>
                <a:latin typeface="Montserrat SemiBold" pitchFamily="34" charset="0"/>
                <a:ea typeface="Montserrat SemiBold" pitchFamily="34" charset="-122"/>
                <a:cs typeface="Montserrat SemiBold" pitchFamily="34" charset="-120"/>
              </a:rPr>
              <a:t>Iesaistīti</a:t>
            </a:r>
            <a:endParaRPr kumimoji="0" lang="en-US" sz="2475"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Text 5"/>
          <p:cNvSpPr/>
          <p:nvPr/>
        </p:nvSpPr>
        <p:spPr>
          <a:xfrm>
            <a:off x="14202203" y="3257550"/>
            <a:ext cx="2873693" cy="590550"/>
          </a:xfrm>
          <a:prstGeom prst="rect">
            <a:avLst/>
          </a:prstGeom>
          <a:noFill/>
          <a:ln/>
        </p:spPr>
        <p:txBody>
          <a:bodyPr wrap="square" lIns="0" tIns="0" rIns="0" bIns="0" rtlCol="0" anchor="ctr"/>
          <a:lstStyle/>
          <a:p>
            <a:pPr marL="0" marR="0" lvl="0" indent="0" algn="r" defTabSz="914400" rtl="0" eaLnBrk="1" fontAlgn="auto" latinLnBrk="0" hangingPunct="1">
              <a:lnSpc>
                <a:spcPts val="4680"/>
              </a:lnSpc>
              <a:spcBef>
                <a:spcPts val="0"/>
              </a:spcBef>
              <a:spcAft>
                <a:spcPts val="0"/>
              </a:spcAft>
              <a:buClrTx/>
              <a:buSzTx/>
              <a:buFontTx/>
              <a:buNone/>
              <a:tabLst/>
              <a:defRPr/>
            </a:pPr>
            <a:r>
              <a:rPr kumimoji="0" lang="en-US" sz="4875" b="1" i="0" u="none" strike="noStrike" kern="1200" cap="none" spc="0" normalizeH="0" baseline="0" noProof="0" dirty="0">
                <a:ln>
                  <a:noFill/>
                </a:ln>
                <a:gradFill>
                  <a:gsLst>
                    <a:gs pos="100000">
                      <a:srgbClr val="E5488D"/>
                    </a:gs>
                    <a:gs pos="0">
                      <a:srgbClr val="C179DE"/>
                    </a:gs>
                  </a:gsLst>
                  <a:lin ang="1958063" scaled="1"/>
                </a:gradFill>
                <a:effectLst/>
                <a:uLnTx/>
                <a:uFillTx/>
                <a:latin typeface="Space Grotesk Bold" pitchFamily="34" charset="0"/>
                <a:ea typeface="Space Grotesk Bold" pitchFamily="34" charset="-122"/>
                <a:cs typeface="Space Grotesk Bold" pitchFamily="34" charset="-120"/>
              </a:rPr>
              <a:t>10–</a:t>
            </a:r>
            <a:r>
              <a:rPr kumimoji="0" lang="lv-LV" sz="4875" b="1" i="0" u="none" strike="noStrike" kern="1200" cap="none" spc="0" normalizeH="0" baseline="0" noProof="0" dirty="0">
                <a:ln>
                  <a:noFill/>
                </a:ln>
                <a:gradFill>
                  <a:gsLst>
                    <a:gs pos="100000">
                      <a:srgbClr val="E5488D"/>
                    </a:gs>
                    <a:gs pos="0">
                      <a:srgbClr val="C179DE"/>
                    </a:gs>
                  </a:gsLst>
                  <a:lin ang="1958063" scaled="1"/>
                </a:gradFill>
                <a:effectLst/>
                <a:uLnTx/>
                <a:uFillTx/>
                <a:latin typeface="Space Grotesk Bold" pitchFamily="34" charset="0"/>
                <a:ea typeface="Space Grotesk Bold" pitchFamily="34" charset="-122"/>
                <a:cs typeface="Space Grotesk Bold" pitchFamily="34" charset="-120"/>
              </a:rPr>
              <a:t>20%</a:t>
            </a:r>
            <a:endParaRPr kumimoji="0" lang="en-US" sz="4875" b="0" i="0" u="none" strike="noStrike" kern="1200" cap="none" spc="0" normalizeH="0" baseline="0" noProof="0" dirty="0">
              <a:ln>
                <a:noFill/>
              </a:ln>
              <a:gradFill>
                <a:gsLst>
                  <a:gs pos="100000">
                    <a:srgbClr val="E5488D"/>
                  </a:gs>
                  <a:gs pos="0">
                    <a:srgbClr val="C179DE"/>
                  </a:gs>
                </a:gsLst>
                <a:lin ang="1958063" scaled="1"/>
              </a:gradFill>
              <a:effectLst/>
              <a:uLnTx/>
              <a:uFillTx/>
              <a:latin typeface="Calibri" panose="020F0502020204030204"/>
              <a:ea typeface="+mn-ea"/>
              <a:cs typeface="+mn-cs"/>
            </a:endParaRPr>
          </a:p>
        </p:txBody>
      </p:sp>
      <p:sp>
        <p:nvSpPr>
          <p:cNvPr id="3" name="Text 0">
            <a:extLst>
              <a:ext uri="{FF2B5EF4-FFF2-40B4-BE49-F238E27FC236}">
                <a16:creationId xmlns:a16="http://schemas.microsoft.com/office/drawing/2014/main" id="{B20D304B-2421-BEB1-0597-EDFB0067652A}"/>
              </a:ext>
            </a:extLst>
          </p:cNvPr>
          <p:cNvSpPr/>
          <p:nvPr/>
        </p:nvSpPr>
        <p:spPr>
          <a:xfrm>
            <a:off x="3239160" y="384045"/>
            <a:ext cx="12579960" cy="1114425"/>
          </a:xfrm>
          <a:prstGeom prst="rect">
            <a:avLst/>
          </a:prstGeom>
          <a:noFill/>
          <a:ln/>
        </p:spPr>
        <p:txBody>
          <a:bodyPr wrap="square" lIns="0" tIns="0" rIns="0" bIns="0" rtlCol="0" anchor="t"/>
          <a:lstStyle/>
          <a:p>
            <a:pPr marL="0" marR="0" lvl="0" indent="0" algn="ctr" defTabSz="914400" rtl="0" eaLnBrk="1" fontAlgn="auto" latinLnBrk="0" hangingPunct="1">
              <a:lnSpc>
                <a:spcPts val="8784"/>
              </a:lnSpc>
              <a:spcBef>
                <a:spcPts val="0"/>
              </a:spcBef>
              <a:spcAft>
                <a:spcPts val="0"/>
              </a:spcAft>
              <a:buClrTx/>
              <a:buSzTx/>
              <a:buFontTx/>
              <a:buNone/>
              <a:tabLst/>
              <a:defRPr/>
            </a:pPr>
            <a:r>
              <a:rPr lang="lv-LV" sz="7200" dirty="0">
                <a:solidFill>
                  <a:srgbClr val="F3F7FD"/>
                </a:solidFill>
                <a:latin typeface="Calibri" panose="020F0502020204030204"/>
              </a:rPr>
              <a:t>Darbinieku iesaiste: </a:t>
            </a:r>
          </a:p>
          <a:p>
            <a:pPr marL="0" marR="0" lvl="0" indent="0" algn="ctr" defTabSz="914400" rtl="0" eaLnBrk="1" fontAlgn="auto" latinLnBrk="0" hangingPunct="1">
              <a:lnSpc>
                <a:spcPts val="8784"/>
              </a:lnSpc>
              <a:spcBef>
                <a:spcPts val="0"/>
              </a:spcBef>
              <a:spcAft>
                <a:spcPts val="0"/>
              </a:spcAft>
              <a:buClrTx/>
              <a:buSzTx/>
              <a:buFontTx/>
              <a:buNone/>
              <a:tabLst/>
              <a:defRPr/>
            </a:pPr>
            <a:r>
              <a:rPr lang="lv-LV" sz="7200" b="1" dirty="0">
                <a:solidFill>
                  <a:srgbClr val="F3F7FD"/>
                </a:solidFill>
                <a:latin typeface="Calibri" panose="020F0502020204030204"/>
              </a:rPr>
              <a:t>Tradicionālā pieeja</a:t>
            </a:r>
            <a:endParaRPr kumimoji="0" lang="en-US" sz="7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A317EA06E6654D4FB6409E1CB6398643" ma:contentTypeVersion="14" ma:contentTypeDescription="Ein neues Dokument erstellen." ma:contentTypeScope="" ma:versionID="e4bdf0c56d21f0393431b35615a3bcc6">
  <xsd:schema xmlns:xsd="http://www.w3.org/2001/XMLSchema" xmlns:xs="http://www.w3.org/2001/XMLSchema" xmlns:p="http://schemas.microsoft.com/office/2006/metadata/properties" xmlns:ns3="d2cc76ad-b409-4ef5-ab67-fea838a9e38a" xmlns:ns4="32cf9807-97b7-4439-88e2-b3e6925223fe" targetNamespace="http://schemas.microsoft.com/office/2006/metadata/properties" ma:root="true" ma:fieldsID="df0047cd11f2fa1cb918061902762324" ns3:_="" ns4:_="">
    <xsd:import namespace="d2cc76ad-b409-4ef5-ab67-fea838a9e38a"/>
    <xsd:import namespace="32cf9807-97b7-4439-88e2-b3e6925223f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2cc76ad-b409-4ef5-ab67-fea838a9e38a"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2cf9807-97b7-4439-88e2-b3e6925223fe" elementFormDefault="qualified">
    <xsd:import namespace="http://schemas.microsoft.com/office/2006/documentManagement/types"/>
    <xsd:import namespace="http://schemas.microsoft.com/office/infopath/2007/PartnerControls"/>
    <xsd:element name="SharedWithUsers" ma:index="10"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Freigegeben für - Details" ma:internalName="SharedWithDetails" ma:readOnly="true">
      <xsd:simpleType>
        <xsd:restriction base="dms:Note">
          <xsd:maxLength value="255"/>
        </xsd:restriction>
      </xsd:simpleType>
    </xsd:element>
    <xsd:element name="SharingHintHash" ma:index="12"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39152B-E6E4-4DF2-90DE-20C069714742}">
  <ds:schemaRefs>
    <ds:schemaRef ds:uri="http://schemas.microsoft.com/sharepoint/v3/contenttype/forms"/>
  </ds:schemaRefs>
</ds:datastoreItem>
</file>

<file path=customXml/itemProps2.xml><?xml version="1.0" encoding="utf-8"?>
<ds:datastoreItem xmlns:ds="http://schemas.openxmlformats.org/officeDocument/2006/customXml" ds:itemID="{5DD2C318-6E7F-4EED-A0E4-7036E7B7D9C3}">
  <ds:schemaRefs>
    <ds:schemaRef ds:uri="http://schemas.microsoft.com/office/2006/documentManagement/types"/>
    <ds:schemaRef ds:uri="d2cc76ad-b409-4ef5-ab67-fea838a9e38a"/>
    <ds:schemaRef ds:uri="http://purl.org/dc/terms/"/>
    <ds:schemaRef ds:uri="http://schemas.microsoft.com/office/2006/metadata/properties"/>
    <ds:schemaRef ds:uri="http://purl.org/dc/dcmitype/"/>
    <ds:schemaRef ds:uri="http://www.w3.org/XML/1998/namespace"/>
    <ds:schemaRef ds:uri="http://purl.org/dc/elements/1.1/"/>
    <ds:schemaRef ds:uri="http://schemas.microsoft.com/office/infopath/2007/PartnerControls"/>
    <ds:schemaRef ds:uri="http://schemas.openxmlformats.org/package/2006/metadata/core-properties"/>
    <ds:schemaRef ds:uri="32cf9807-97b7-4439-88e2-b3e6925223fe"/>
  </ds:schemaRefs>
</ds:datastoreItem>
</file>

<file path=customXml/itemProps3.xml><?xml version="1.0" encoding="utf-8"?>
<ds:datastoreItem xmlns:ds="http://schemas.openxmlformats.org/officeDocument/2006/customXml" ds:itemID="{7EBC9B08-CEDD-4FD2-82CA-77DA6A1430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2cc76ad-b409-4ef5-ab67-fea838a9e38a"/>
    <ds:schemaRef ds:uri="32cf9807-97b7-4439-88e2-b3e6925223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14852</TotalTime>
  <Words>876</Words>
  <Application>Microsoft Office PowerPoint</Application>
  <PresentationFormat>Custom</PresentationFormat>
  <Paragraphs>180</Paragraphs>
  <Slides>27</Slides>
  <Notes>13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27</vt:i4>
      </vt:variant>
    </vt:vector>
  </HeadingPairs>
  <TitlesOfParts>
    <vt:vector size="38" baseType="lpstr">
      <vt:lpstr>Aptos</vt:lpstr>
      <vt:lpstr>Arial</vt:lpstr>
      <vt:lpstr>Calibri</vt:lpstr>
      <vt:lpstr>Montserrat</vt:lpstr>
      <vt:lpstr>Montserrat ExtraBold</vt:lpstr>
      <vt:lpstr>Montserrat Medium</vt:lpstr>
      <vt:lpstr>Montserrat Regular</vt:lpstr>
      <vt:lpstr>Montserrat SemiBold</vt:lpstr>
      <vt:lpstr>Space Grotesk Bold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Lietotāja pieredze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Statistika par    lietošanu no īstiem klientiem</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Anita Kleinberga</cp:lastModifiedBy>
  <cp:revision>43</cp:revision>
  <dcterms:created xsi:type="dcterms:W3CDTF">2021-06-30T10:30:14Z</dcterms:created>
  <dcterms:modified xsi:type="dcterms:W3CDTF">2024-10-11T07:43:09Z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0x010100A317EA06E6654D4FB6409E1CB6398643</vt:lpwstr>
  </property>
  <property fmtid="{D5CDD505-2E9C-101B-9397-08002B2CF9AE}" pid="3" name="MSIP_Label_8dbef4c5-c818-41ba-ac89-c164c445b051_Enabled">
    <vt:lpwstr>true</vt:lpwstr>
  </property>
  <property fmtid="{D5CDD505-2E9C-101B-9397-08002B2CF9AE}" pid="4" name="MSIP_Label_8dbef4c5-c818-41ba-ac89-c164c445b051_SetDate">
    <vt:lpwstr>2023-04-05T13:53:27Z</vt:lpwstr>
  </property>
  <property fmtid="{D5CDD505-2E9C-101B-9397-08002B2CF9AE}" pid="5" name="MSIP_Label_8dbef4c5-c818-41ba-ac89-c164c445b051_Method">
    <vt:lpwstr>Standard</vt:lpwstr>
  </property>
  <property fmtid="{D5CDD505-2E9C-101B-9397-08002B2CF9AE}" pid="6" name="MSIP_Label_8dbef4c5-c818-41ba-ac89-c164c445b051_Name">
    <vt:lpwstr>8dbef4c5-c818-41ba-ac89-c164c445b051</vt:lpwstr>
  </property>
  <property fmtid="{D5CDD505-2E9C-101B-9397-08002B2CF9AE}" pid="7" name="MSIP_Label_8dbef4c5-c818-41ba-ac89-c164c445b051_SiteId">
    <vt:lpwstr>95924808-3044-4177-9c1b-713746ffab95</vt:lpwstr>
  </property>
  <property fmtid="{D5CDD505-2E9C-101B-9397-08002B2CF9AE}" pid="8" name="MSIP_Label_8dbef4c5-c818-41ba-ac89-c164c445b051_ActionId">
    <vt:lpwstr>15969e40-a4fa-4998-801e-afad96e0043c</vt:lpwstr>
  </property>
  <property fmtid="{D5CDD505-2E9C-101B-9397-08002B2CF9AE}" pid="9" name="MSIP_Label_8dbef4c5-c818-41ba-ac89-c164c445b051_ContentBits">
    <vt:lpwstr>0</vt:lpwstr>
  </property>
</Properties>
</file>