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78" r:id="rId5"/>
    <p:sldId id="288" r:id="rId6"/>
    <p:sldId id="289" r:id="rId7"/>
    <p:sldId id="291" r:id="rId8"/>
    <p:sldId id="290" r:id="rId9"/>
    <p:sldId id="275" r:id="rId10"/>
  </p:sldIdLst>
  <p:sldSz cx="18288000" cy="10287000"/>
  <p:notesSz cx="10287000" cy="1828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95C"/>
    <a:srgbClr val="0398D9"/>
    <a:srgbClr val="132148"/>
    <a:srgbClr val="FFFFFF"/>
    <a:srgbClr val="191E22"/>
    <a:srgbClr val="B3B3B3"/>
    <a:srgbClr val="FDFDFD"/>
    <a:srgbClr val="141328"/>
    <a:srgbClr val="1A1C34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9"/>
    <p:restoredTop sz="85331"/>
  </p:normalViewPr>
  <p:slideViewPr>
    <p:cSldViewPr snapToGrid="0" snapToObjects="1">
      <p:cViewPr varScale="1">
        <p:scale>
          <a:sx n="63" d="100"/>
          <a:sy n="63" d="100"/>
        </p:scale>
        <p:origin x="936" y="114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ārtiņš Zeipe" userId="f2230426-05ee-4aa0-abbb-c747177ca8b0" providerId="ADAL" clId="{AE8F13A5-B633-43FB-9583-5DD6781EAE9B}"/>
    <pc:docChg chg="undo custSel addSld delSld modSld sldOrd">
      <pc:chgData name="Mārtiņš Zeipe" userId="f2230426-05ee-4aa0-abbb-c747177ca8b0" providerId="ADAL" clId="{AE8F13A5-B633-43FB-9583-5DD6781EAE9B}" dt="2024-02-01T12:52:19.277" v="260" actId="47"/>
      <pc:docMkLst>
        <pc:docMk/>
      </pc:docMkLst>
      <pc:sldChg chg="delSp modSp mod">
        <pc:chgData name="Mārtiņš Zeipe" userId="f2230426-05ee-4aa0-abbb-c747177ca8b0" providerId="ADAL" clId="{AE8F13A5-B633-43FB-9583-5DD6781EAE9B}" dt="2024-02-01T09:28:38.679" v="135" actId="1076"/>
        <pc:sldMkLst>
          <pc:docMk/>
          <pc:sldMk cId="2306867755" sldId="278"/>
        </pc:sldMkLst>
        <pc:spChg chg="del">
          <ac:chgData name="Mārtiņš Zeipe" userId="f2230426-05ee-4aa0-abbb-c747177ca8b0" providerId="ADAL" clId="{AE8F13A5-B633-43FB-9583-5DD6781EAE9B}" dt="2024-02-01T09:28:24.667" v="133" actId="478"/>
          <ac:spMkLst>
            <pc:docMk/>
            <pc:sldMk cId="2306867755" sldId="278"/>
            <ac:spMk id="9" creationId="{8F7D17F8-C1E3-449B-AC70-D0E058C64DBE}"/>
          </ac:spMkLst>
        </pc:spChg>
        <pc:spChg chg="del mod">
          <ac:chgData name="Mārtiņš Zeipe" userId="f2230426-05ee-4aa0-abbb-c747177ca8b0" providerId="ADAL" clId="{AE8F13A5-B633-43FB-9583-5DD6781EAE9B}" dt="2024-02-01T09:27:21.593" v="128" actId="478"/>
          <ac:spMkLst>
            <pc:docMk/>
            <pc:sldMk cId="2306867755" sldId="278"/>
            <ac:spMk id="13" creationId="{16069356-6C76-4064-A01E-A2C69F6ED7BF}"/>
          </ac:spMkLst>
        </pc:spChg>
        <pc:spChg chg="mod">
          <ac:chgData name="Mārtiņš Zeipe" userId="f2230426-05ee-4aa0-abbb-c747177ca8b0" providerId="ADAL" clId="{AE8F13A5-B633-43FB-9583-5DD6781EAE9B}" dt="2024-02-01T09:27:41.445" v="130"/>
          <ac:spMkLst>
            <pc:docMk/>
            <pc:sldMk cId="2306867755" sldId="278"/>
            <ac:spMk id="14" creationId="{02A59705-B21E-4093-964A-86329B672576}"/>
          </ac:spMkLst>
        </pc:spChg>
        <pc:spChg chg="mod">
          <ac:chgData name="Mārtiņš Zeipe" userId="f2230426-05ee-4aa0-abbb-c747177ca8b0" providerId="ADAL" clId="{AE8F13A5-B633-43FB-9583-5DD6781EAE9B}" dt="2024-02-01T09:28:38.679" v="135" actId="1076"/>
          <ac:spMkLst>
            <pc:docMk/>
            <pc:sldMk cId="2306867755" sldId="278"/>
            <ac:spMk id="15" creationId="{4797420D-01EE-4864-A79A-FD165A717182}"/>
          </ac:spMkLst>
        </pc:spChg>
        <pc:spChg chg="mod">
          <ac:chgData name="Mārtiņš Zeipe" userId="f2230426-05ee-4aa0-abbb-c747177ca8b0" providerId="ADAL" clId="{AE8F13A5-B633-43FB-9583-5DD6781EAE9B}" dt="2024-02-01T09:28:08.432" v="132"/>
          <ac:spMkLst>
            <pc:docMk/>
            <pc:sldMk cId="2306867755" sldId="278"/>
            <ac:spMk id="16" creationId="{6F195444-14F1-4409-BFD2-9BB79CDF607B}"/>
          </ac:spMkLst>
        </pc:spChg>
        <pc:picChg chg="mod">
          <ac:chgData name="Mārtiņš Zeipe" userId="f2230426-05ee-4aa0-abbb-c747177ca8b0" providerId="ADAL" clId="{AE8F13A5-B633-43FB-9583-5DD6781EAE9B}" dt="2024-02-01T09:28:30.428" v="134" actId="1076"/>
          <ac:picMkLst>
            <pc:docMk/>
            <pc:sldMk cId="2306867755" sldId="278"/>
            <ac:picMk id="11" creationId="{B64A8A06-E9B4-4B14-BC65-5726125939A6}"/>
          </ac:picMkLst>
        </pc:picChg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3778567348" sldId="279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3042231251" sldId="280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135566384" sldId="281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2834985333" sldId="282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3533878249" sldId="283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1816743216" sldId="284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1587908069" sldId="285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1871736800" sldId="286"/>
        </pc:sldMkLst>
      </pc:sldChg>
      <pc:sldChg chg="del">
        <pc:chgData name="Mārtiņš Zeipe" userId="f2230426-05ee-4aa0-abbb-c747177ca8b0" providerId="ADAL" clId="{AE8F13A5-B633-43FB-9583-5DD6781EAE9B}" dt="2024-02-01T12:52:19.277" v="260" actId="47"/>
        <pc:sldMkLst>
          <pc:docMk/>
          <pc:sldMk cId="3264282325" sldId="287"/>
        </pc:sldMkLst>
      </pc:sldChg>
      <pc:sldChg chg="addSp delSp modSp add mod">
        <pc:chgData name="Mārtiņš Zeipe" userId="f2230426-05ee-4aa0-abbb-c747177ca8b0" providerId="ADAL" clId="{AE8F13A5-B633-43FB-9583-5DD6781EAE9B}" dt="2024-02-01T10:37:13.306" v="259" actId="207"/>
        <pc:sldMkLst>
          <pc:docMk/>
          <pc:sldMk cId="334248318" sldId="288"/>
        </pc:sldMkLst>
        <pc:spChg chg="add del">
          <ac:chgData name="Mārtiņš Zeipe" userId="f2230426-05ee-4aa0-abbb-c747177ca8b0" providerId="ADAL" clId="{AE8F13A5-B633-43FB-9583-5DD6781EAE9B}" dt="2024-02-01T09:20:24.728" v="18" actId="22"/>
          <ac:spMkLst>
            <pc:docMk/>
            <pc:sldMk cId="334248318" sldId="288"/>
            <ac:spMk id="3" creationId="{E1589289-CD88-3FA2-9A98-7AF4C05DC511}"/>
          </ac:spMkLst>
        </pc:spChg>
        <pc:spChg chg="add mod">
          <ac:chgData name="Mārtiņš Zeipe" userId="f2230426-05ee-4aa0-abbb-c747177ca8b0" providerId="ADAL" clId="{AE8F13A5-B633-43FB-9583-5DD6781EAE9B}" dt="2024-02-01T10:37:13.306" v="259" actId="207"/>
          <ac:spMkLst>
            <pc:docMk/>
            <pc:sldMk cId="334248318" sldId="288"/>
            <ac:spMk id="5" creationId="{16955F79-904B-C387-111C-308A5E67FCE4}"/>
          </ac:spMkLst>
        </pc:spChg>
        <pc:spChg chg="del">
          <ac:chgData name="Mārtiņš Zeipe" userId="f2230426-05ee-4aa0-abbb-c747177ca8b0" providerId="ADAL" clId="{AE8F13A5-B633-43FB-9583-5DD6781EAE9B}" dt="2024-02-01T09:19:06.652" v="3" actId="478"/>
          <ac:spMkLst>
            <pc:docMk/>
            <pc:sldMk cId="334248318" sldId="288"/>
            <ac:spMk id="9" creationId="{8F7D17F8-C1E3-449B-AC70-D0E058C64DBE}"/>
          </ac:spMkLst>
        </pc:spChg>
        <pc:spChg chg="del">
          <ac:chgData name="Mārtiņš Zeipe" userId="f2230426-05ee-4aa0-abbb-c747177ca8b0" providerId="ADAL" clId="{AE8F13A5-B633-43FB-9583-5DD6781EAE9B}" dt="2024-02-01T09:19:24.600" v="8" actId="478"/>
          <ac:spMkLst>
            <pc:docMk/>
            <pc:sldMk cId="334248318" sldId="288"/>
            <ac:spMk id="13" creationId="{16069356-6C76-4064-A01E-A2C69F6ED7BF}"/>
          </ac:spMkLst>
        </pc:spChg>
        <pc:spChg chg="del mod">
          <ac:chgData name="Mārtiņš Zeipe" userId="f2230426-05ee-4aa0-abbb-c747177ca8b0" providerId="ADAL" clId="{AE8F13A5-B633-43FB-9583-5DD6781EAE9B}" dt="2024-02-01T09:25:54.853" v="114" actId="478"/>
          <ac:spMkLst>
            <pc:docMk/>
            <pc:sldMk cId="334248318" sldId="288"/>
            <ac:spMk id="14" creationId="{02A59705-B21E-4093-964A-86329B672576}"/>
          </ac:spMkLst>
        </pc:spChg>
        <pc:spChg chg="del">
          <ac:chgData name="Mārtiņš Zeipe" userId="f2230426-05ee-4aa0-abbb-c747177ca8b0" providerId="ADAL" clId="{AE8F13A5-B633-43FB-9583-5DD6781EAE9B}" dt="2024-02-01T09:19:29.868" v="9" actId="478"/>
          <ac:spMkLst>
            <pc:docMk/>
            <pc:sldMk cId="334248318" sldId="288"/>
            <ac:spMk id="15" creationId="{4797420D-01EE-4864-A79A-FD165A717182}"/>
          </ac:spMkLst>
        </pc:spChg>
        <pc:spChg chg="mod">
          <ac:chgData name="Mārtiņš Zeipe" userId="f2230426-05ee-4aa0-abbb-c747177ca8b0" providerId="ADAL" clId="{AE8F13A5-B633-43FB-9583-5DD6781EAE9B}" dt="2024-02-01T09:22:18.784" v="30" actId="6549"/>
          <ac:spMkLst>
            <pc:docMk/>
            <pc:sldMk cId="334248318" sldId="288"/>
            <ac:spMk id="16" creationId="{6F195444-14F1-4409-BFD2-9BB79CDF607B}"/>
          </ac:spMkLst>
        </pc:spChg>
        <pc:picChg chg="mod">
          <ac:chgData name="Mārtiņš Zeipe" userId="f2230426-05ee-4aa0-abbb-c747177ca8b0" providerId="ADAL" clId="{AE8F13A5-B633-43FB-9583-5DD6781EAE9B}" dt="2024-02-01T09:19:15.445" v="6" actId="14100"/>
          <ac:picMkLst>
            <pc:docMk/>
            <pc:sldMk cId="334248318" sldId="288"/>
            <ac:picMk id="12" creationId="{8950B59C-3143-440A-9525-438A58385210}"/>
          </ac:picMkLst>
        </pc:picChg>
      </pc:sldChg>
      <pc:sldChg chg="addSp delSp modSp add mod">
        <pc:chgData name="Mārtiņš Zeipe" userId="f2230426-05ee-4aa0-abbb-c747177ca8b0" providerId="ADAL" clId="{AE8F13A5-B633-43FB-9583-5DD6781EAE9B}" dt="2024-02-01T10:04:43.605" v="242" actId="114"/>
        <pc:sldMkLst>
          <pc:docMk/>
          <pc:sldMk cId="508369149" sldId="289"/>
        </pc:sldMkLst>
        <pc:spChg chg="add mod">
          <ac:chgData name="Mārtiņš Zeipe" userId="f2230426-05ee-4aa0-abbb-c747177ca8b0" providerId="ADAL" clId="{AE8F13A5-B633-43FB-9583-5DD6781EAE9B}" dt="2024-02-01T10:04:43.605" v="242" actId="114"/>
          <ac:spMkLst>
            <pc:docMk/>
            <pc:sldMk cId="508369149" sldId="289"/>
            <ac:spMk id="3" creationId="{798530B5-6DCB-1801-99ED-BBE470F6925A}"/>
          </ac:spMkLst>
        </pc:spChg>
        <pc:spChg chg="del">
          <ac:chgData name="Mārtiņš Zeipe" userId="f2230426-05ee-4aa0-abbb-c747177ca8b0" providerId="ADAL" clId="{AE8F13A5-B633-43FB-9583-5DD6781EAE9B}" dt="2024-02-01T09:26:50.659" v="124" actId="478"/>
          <ac:spMkLst>
            <pc:docMk/>
            <pc:sldMk cId="508369149" sldId="289"/>
            <ac:spMk id="14" creationId="{02A59705-B21E-4093-964A-86329B672576}"/>
          </ac:spMkLst>
        </pc:spChg>
        <pc:spChg chg="del mod">
          <ac:chgData name="Mārtiņš Zeipe" userId="f2230426-05ee-4aa0-abbb-c747177ca8b0" providerId="ADAL" clId="{AE8F13A5-B633-43FB-9583-5DD6781EAE9B}" dt="2024-02-01T09:22:04.056" v="26" actId="478"/>
          <ac:spMkLst>
            <pc:docMk/>
            <pc:sldMk cId="508369149" sldId="289"/>
            <ac:spMk id="16" creationId="{6F195444-14F1-4409-BFD2-9BB79CDF607B}"/>
          </ac:spMkLst>
        </pc:spChg>
      </pc:sldChg>
      <pc:sldChg chg="add del setBg">
        <pc:chgData name="Mārtiņš Zeipe" userId="f2230426-05ee-4aa0-abbb-c747177ca8b0" providerId="ADAL" clId="{AE8F13A5-B633-43FB-9583-5DD6781EAE9B}" dt="2024-02-01T09:20:30.195" v="20"/>
        <pc:sldMkLst>
          <pc:docMk/>
          <pc:sldMk cId="2094077116" sldId="289"/>
        </pc:sldMkLst>
      </pc:sldChg>
      <pc:sldChg chg="addSp delSp modSp add mod ord modNotesTx">
        <pc:chgData name="Mārtiņš Zeipe" userId="f2230426-05ee-4aa0-abbb-c747177ca8b0" providerId="ADAL" clId="{AE8F13A5-B633-43FB-9583-5DD6781EAE9B}" dt="2024-02-01T10:09:46.612" v="258" actId="114"/>
        <pc:sldMkLst>
          <pc:docMk/>
          <pc:sldMk cId="929628013" sldId="290"/>
        </pc:sldMkLst>
        <pc:spChg chg="add mod">
          <ac:chgData name="Mārtiņš Zeipe" userId="f2230426-05ee-4aa0-abbb-c747177ca8b0" providerId="ADAL" clId="{AE8F13A5-B633-43FB-9583-5DD6781EAE9B}" dt="2024-02-01T10:09:46.612" v="258" actId="114"/>
          <ac:spMkLst>
            <pc:docMk/>
            <pc:sldMk cId="929628013" sldId="290"/>
            <ac:spMk id="3" creationId="{D933F338-EEDC-B8C2-F666-BCB288F2D186}"/>
          </ac:spMkLst>
        </pc:spChg>
        <pc:spChg chg="mod">
          <ac:chgData name="Mārtiņš Zeipe" userId="f2230426-05ee-4aa0-abbb-c747177ca8b0" providerId="ADAL" clId="{AE8F13A5-B633-43FB-9583-5DD6781EAE9B}" dt="2024-02-01T09:31:36.506" v="173" actId="1076"/>
          <ac:spMkLst>
            <pc:docMk/>
            <pc:sldMk cId="929628013" sldId="290"/>
            <ac:spMk id="14" creationId="{02A59705-B21E-4093-964A-86329B672576}"/>
          </ac:spMkLst>
        </pc:spChg>
        <pc:spChg chg="del mod">
          <ac:chgData name="Mārtiņš Zeipe" userId="f2230426-05ee-4aa0-abbb-c747177ca8b0" providerId="ADAL" clId="{AE8F13A5-B633-43FB-9583-5DD6781EAE9B}" dt="2024-02-01T09:31:28.180" v="171" actId="478"/>
          <ac:spMkLst>
            <pc:docMk/>
            <pc:sldMk cId="929628013" sldId="290"/>
            <ac:spMk id="15" creationId="{4797420D-01EE-4864-A79A-FD165A717182}"/>
          </ac:spMkLst>
        </pc:spChg>
        <pc:spChg chg="del">
          <ac:chgData name="Mārtiņš Zeipe" userId="f2230426-05ee-4aa0-abbb-c747177ca8b0" providerId="ADAL" clId="{AE8F13A5-B633-43FB-9583-5DD6781EAE9B}" dt="2024-02-01T09:29:19.010" v="153" actId="478"/>
          <ac:spMkLst>
            <pc:docMk/>
            <pc:sldMk cId="929628013" sldId="290"/>
            <ac:spMk id="16" creationId="{6F195444-14F1-4409-BFD2-9BB79CDF607B}"/>
          </ac:spMkLst>
        </pc:spChg>
        <pc:picChg chg="mod">
          <ac:chgData name="Mārtiņš Zeipe" userId="f2230426-05ee-4aa0-abbb-c747177ca8b0" providerId="ADAL" clId="{AE8F13A5-B633-43FB-9583-5DD6781EAE9B}" dt="2024-02-01T09:32:13.342" v="177" actId="1076"/>
          <ac:picMkLst>
            <pc:docMk/>
            <pc:sldMk cId="929628013" sldId="290"/>
            <ac:picMk id="11" creationId="{B64A8A06-E9B4-4B14-BC65-5726125939A6}"/>
          </ac:picMkLst>
        </pc:picChg>
        <pc:picChg chg="del">
          <ac:chgData name="Mārtiņš Zeipe" userId="f2230426-05ee-4aa0-abbb-c747177ca8b0" providerId="ADAL" clId="{AE8F13A5-B633-43FB-9583-5DD6781EAE9B}" dt="2024-02-01T09:31:32.663" v="172" actId="478"/>
          <ac:picMkLst>
            <pc:docMk/>
            <pc:sldMk cId="929628013" sldId="290"/>
            <ac:picMk id="12" creationId="{8950B59C-3143-440A-9525-438A58385210}"/>
          </ac:picMkLst>
        </pc:picChg>
      </pc:sldChg>
      <pc:sldChg chg="addSp modSp add mod ord">
        <pc:chgData name="Mārtiņš Zeipe" userId="f2230426-05ee-4aa0-abbb-c747177ca8b0" providerId="ADAL" clId="{AE8F13A5-B633-43FB-9583-5DD6781EAE9B}" dt="2024-02-01T09:30:51.049" v="166"/>
        <pc:sldMkLst>
          <pc:docMk/>
          <pc:sldMk cId="1841424506" sldId="291"/>
        </pc:sldMkLst>
        <pc:spChg chg="add mod">
          <ac:chgData name="Mārtiņš Zeipe" userId="f2230426-05ee-4aa0-abbb-c747177ca8b0" providerId="ADAL" clId="{AE8F13A5-B633-43FB-9583-5DD6781EAE9B}" dt="2024-02-01T09:30:35.319" v="164" actId="122"/>
          <ac:spMkLst>
            <pc:docMk/>
            <pc:sldMk cId="1841424506" sldId="291"/>
            <ac:spMk id="3" creationId="{9928B66C-447E-6FEC-F481-DCEE032BFA2A}"/>
          </ac:spMkLst>
        </pc:spChg>
        <pc:picChg chg="mod">
          <ac:chgData name="Mārtiņš Zeipe" userId="f2230426-05ee-4aa0-abbb-c747177ca8b0" providerId="ADAL" clId="{AE8F13A5-B633-43FB-9583-5DD6781EAE9B}" dt="2024-02-01T09:30:30.502" v="160" actId="1076"/>
          <ac:picMkLst>
            <pc:docMk/>
            <pc:sldMk cId="1841424506" sldId="291"/>
            <ac:picMk id="11" creationId="{B64A8A06-E9B4-4B14-BC65-5726125939A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9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Email is the biggest threat but is under invested in currently compared to other areas of information security.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52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Email is the biggest threat but is under invested in currently compared to other areas of information security.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6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Email is the biggest threat but is under invested in currently compared to other areas of information security.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55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Email is the biggest threat but is under invested in currently compared to other areas of information security.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65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17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2">
            <a:extLst>
              <a:ext uri="{FF2B5EF4-FFF2-40B4-BE49-F238E27FC236}">
                <a16:creationId xmlns:a16="http://schemas.microsoft.com/office/drawing/2014/main" id="{B64A8A06-E9B4-4B14-BC65-5726125939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13985" r="3012" b="24183"/>
          <a:stretch/>
        </p:blipFill>
        <p:spPr>
          <a:xfrm>
            <a:off x="620566" y="731520"/>
            <a:ext cx="17562908" cy="10286999"/>
          </a:xfrm>
          <a:prstGeom prst="rect">
            <a:avLst/>
          </a:prstGeom>
          <a:noFill/>
        </p:spPr>
      </p:pic>
      <p:pic>
        <p:nvPicPr>
          <p:cNvPr id="12" name="Object 1" descr="preencoded.png">
            <a:extLst>
              <a:ext uri="{FF2B5EF4-FFF2-40B4-BE49-F238E27FC236}">
                <a16:creationId xmlns:a16="http://schemas.microsoft.com/office/drawing/2014/main" id="{8950B59C-3143-440A-9525-438A58385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308225" y="1559762"/>
            <a:ext cx="3671549" cy="789323"/>
          </a:xfrm>
          <a:prstGeom prst="rect">
            <a:avLst/>
          </a:prstGeom>
        </p:spPr>
      </p:pic>
      <p:sp>
        <p:nvSpPr>
          <p:cNvPr id="14" name="Object6">
            <a:extLst>
              <a:ext uri="{FF2B5EF4-FFF2-40B4-BE49-F238E27FC236}">
                <a16:creationId xmlns:a16="http://schemas.microsoft.com/office/drawing/2014/main" id="{02A59705-B21E-4093-964A-86329B672576}"/>
              </a:ext>
            </a:extLst>
          </p:cNvPr>
          <p:cNvSpPr/>
          <p:nvPr/>
        </p:nvSpPr>
        <p:spPr>
          <a:xfrm>
            <a:off x="1847847" y="5546699"/>
            <a:ext cx="1459230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sz="2000" b="0" i="0" dirty="0">
                <a:solidFill>
                  <a:srgbClr val="00B0F5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Change behavior.</a:t>
            </a:r>
          </a:p>
          <a:p>
            <a:pPr algn="ctr">
              <a:lnSpc>
                <a:spcPts val="3300"/>
              </a:lnSpc>
            </a:pPr>
            <a:r>
              <a:rPr lang="en-US" sz="2000" b="0" i="0" dirty="0">
                <a:solidFill>
                  <a:srgbClr val="00B0F5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Lower risk.</a:t>
            </a:r>
          </a:p>
          <a:p>
            <a:pPr algn="ctr">
              <a:lnSpc>
                <a:spcPts val="3300"/>
              </a:lnSpc>
            </a:pPr>
            <a:r>
              <a:rPr lang="en-US" sz="2000" b="0" i="0" dirty="0">
                <a:solidFill>
                  <a:srgbClr val="00B0F5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Save resources.</a:t>
            </a:r>
            <a:endParaRPr lang="lv-LV" sz="2000" b="0" i="0" dirty="0">
              <a:solidFill>
                <a:srgbClr val="00B0F5"/>
              </a:solidFill>
              <a:latin typeface="Montserrat SemiBold" pitchFamily="34" charset="0"/>
              <a:ea typeface="Montserrat SemiBold" pitchFamily="34" charset="-122"/>
              <a:cs typeface="Montserrat SemiBold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18C72B-61A1-4551-BE3C-88E5FA7D47BD}"/>
              </a:ext>
            </a:extLst>
          </p:cNvPr>
          <p:cNvSpPr/>
          <p:nvPr/>
        </p:nvSpPr>
        <p:spPr>
          <a:xfrm>
            <a:off x="0" y="9729454"/>
            <a:ext cx="18288000" cy="609601"/>
          </a:xfrm>
          <a:prstGeom prst="rect">
            <a:avLst/>
          </a:prstGeom>
          <a:gradFill flip="none" rotWithShape="1">
            <a:gsLst>
              <a:gs pos="83000">
                <a:srgbClr val="3D3D3D"/>
              </a:gs>
              <a:gs pos="69000">
                <a:srgbClr val="3C3C3C">
                  <a:alpha val="4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bject3">
            <a:extLst>
              <a:ext uri="{FF2B5EF4-FFF2-40B4-BE49-F238E27FC236}">
                <a16:creationId xmlns:a16="http://schemas.microsoft.com/office/drawing/2014/main" id="{4797420D-01EE-4864-A79A-FD165A717182}"/>
              </a:ext>
            </a:extLst>
          </p:cNvPr>
          <p:cNvSpPr/>
          <p:nvPr/>
        </p:nvSpPr>
        <p:spPr>
          <a:xfrm>
            <a:off x="97221" y="3718440"/>
            <a:ext cx="18288000" cy="3343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8775"/>
              </a:lnSpc>
            </a:pPr>
            <a:r>
              <a:rPr lang="en-US" sz="4400" b="1" kern="0" spc="23" dirty="0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The </a:t>
            </a:r>
            <a:r>
              <a:rPr lang="en-US" sz="4400" b="1" kern="0" spc="23" dirty="0" err="1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Hoxhunt</a:t>
            </a:r>
            <a:r>
              <a:rPr lang="en-US" sz="4400" b="1" kern="0" spc="23" dirty="0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 Human Risk Management Platform</a:t>
            </a:r>
            <a:endParaRPr lang="en-US" sz="4400" b="1" dirty="0"/>
          </a:p>
        </p:txBody>
      </p:sp>
      <p:sp>
        <p:nvSpPr>
          <p:cNvPr id="16" name="Object6">
            <a:extLst>
              <a:ext uri="{FF2B5EF4-FFF2-40B4-BE49-F238E27FC236}">
                <a16:creationId xmlns:a16="http://schemas.microsoft.com/office/drawing/2014/main" id="{6F195444-14F1-4409-BFD2-9BB79CDF607B}"/>
              </a:ext>
            </a:extLst>
          </p:cNvPr>
          <p:cNvSpPr/>
          <p:nvPr/>
        </p:nvSpPr>
        <p:spPr>
          <a:xfrm>
            <a:off x="1847846" y="7434314"/>
            <a:ext cx="1459230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lv-LV" sz="2700" b="0" i="0" dirty="0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AI + </a:t>
            </a:r>
            <a:r>
              <a:rPr lang="lv-LV" sz="2700" b="0" i="0" dirty="0" err="1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Human</a:t>
            </a:r>
            <a:r>
              <a:rPr lang="lv-LV" sz="2700" b="0" i="0" dirty="0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 </a:t>
            </a:r>
            <a:r>
              <a:rPr lang="lv-LV" sz="2700" b="0" i="0" dirty="0" err="1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intelligence</a:t>
            </a:r>
            <a:endParaRPr lang="en-US" sz="2700" dirty="0"/>
          </a:p>
        </p:txBody>
      </p:sp>
      <p:pic>
        <p:nvPicPr>
          <p:cNvPr id="17" name="Object 4" descr="preencoded.png">
            <a:extLst>
              <a:ext uri="{FF2B5EF4-FFF2-40B4-BE49-F238E27FC236}">
                <a16:creationId xmlns:a16="http://schemas.microsoft.com/office/drawing/2014/main" id="{B16DD722-7795-4C2C-916B-A815B924C73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35256"/>
          <a:stretch/>
        </p:blipFill>
        <p:spPr>
          <a:xfrm>
            <a:off x="0" y="-390525"/>
            <a:ext cx="4004471" cy="8429625"/>
          </a:xfrm>
          <a:prstGeom prst="rect">
            <a:avLst/>
          </a:prstGeom>
        </p:spPr>
      </p:pic>
      <p:pic>
        <p:nvPicPr>
          <p:cNvPr id="18" name="Object 4" descr="preencoded.png">
            <a:extLst>
              <a:ext uri="{FF2B5EF4-FFF2-40B4-BE49-F238E27FC236}">
                <a16:creationId xmlns:a16="http://schemas.microsoft.com/office/drawing/2014/main" id="{3DB1193A-0713-402B-BF25-DFCD6C20108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41927" t="84940" r="35075"/>
          <a:stretch/>
        </p:blipFill>
        <p:spPr>
          <a:xfrm>
            <a:off x="425445" y="8039099"/>
            <a:ext cx="1422401" cy="2295627"/>
          </a:xfrm>
          <a:prstGeom prst="rect">
            <a:avLst/>
          </a:prstGeom>
        </p:spPr>
      </p:pic>
      <p:pic>
        <p:nvPicPr>
          <p:cNvPr id="21" name="Object 6" descr="preencoded.png">
            <a:extLst>
              <a:ext uri="{FF2B5EF4-FFF2-40B4-BE49-F238E27FC236}">
                <a16:creationId xmlns:a16="http://schemas.microsoft.com/office/drawing/2014/main" id="{F782CDF5-84AA-487D-A756-6120205BE4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t="64795"/>
          <a:stretch/>
        </p:blipFill>
        <p:spPr>
          <a:xfrm>
            <a:off x="14477970" y="7655891"/>
            <a:ext cx="4342004" cy="2012690"/>
          </a:xfrm>
          <a:prstGeom prst="rect">
            <a:avLst/>
          </a:prstGeom>
        </p:spPr>
      </p:pic>
      <p:pic>
        <p:nvPicPr>
          <p:cNvPr id="3074" name="Picture 2" descr="ALSO Holding - Wikipedia">
            <a:extLst>
              <a:ext uri="{FF2B5EF4-FFF2-40B4-BE49-F238E27FC236}">
                <a16:creationId xmlns:a16="http://schemas.microsoft.com/office/drawing/2014/main" id="{40A622CD-933D-414E-9E6F-8AD3D5D3B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701" y="9857188"/>
            <a:ext cx="1213583" cy="42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86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2">
            <a:extLst>
              <a:ext uri="{FF2B5EF4-FFF2-40B4-BE49-F238E27FC236}">
                <a16:creationId xmlns:a16="http://schemas.microsoft.com/office/drawing/2014/main" id="{B64A8A06-E9B4-4B14-BC65-5726125939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13985" r="3012" b="24183"/>
          <a:stretch/>
        </p:blipFill>
        <p:spPr>
          <a:xfrm>
            <a:off x="725092" y="0"/>
            <a:ext cx="17562908" cy="10286999"/>
          </a:xfrm>
          <a:prstGeom prst="rect">
            <a:avLst/>
          </a:prstGeom>
          <a:noFill/>
        </p:spPr>
      </p:pic>
      <p:pic>
        <p:nvPicPr>
          <p:cNvPr id="12" name="Object 1" descr="preencoded.png">
            <a:extLst>
              <a:ext uri="{FF2B5EF4-FFF2-40B4-BE49-F238E27FC236}">
                <a16:creationId xmlns:a16="http://schemas.microsoft.com/office/drawing/2014/main" id="{8950B59C-3143-440A-9525-438A58385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32923" y="286425"/>
            <a:ext cx="2242637" cy="4821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18C72B-61A1-4551-BE3C-88E5FA7D47BD}"/>
              </a:ext>
            </a:extLst>
          </p:cNvPr>
          <p:cNvSpPr/>
          <p:nvPr/>
        </p:nvSpPr>
        <p:spPr>
          <a:xfrm>
            <a:off x="0" y="9729454"/>
            <a:ext cx="18288000" cy="609601"/>
          </a:xfrm>
          <a:prstGeom prst="rect">
            <a:avLst/>
          </a:prstGeom>
          <a:gradFill flip="none" rotWithShape="1">
            <a:gsLst>
              <a:gs pos="83000">
                <a:srgbClr val="3D3D3D"/>
              </a:gs>
              <a:gs pos="69000">
                <a:srgbClr val="3C3C3C">
                  <a:alpha val="4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bject6">
            <a:extLst>
              <a:ext uri="{FF2B5EF4-FFF2-40B4-BE49-F238E27FC236}">
                <a16:creationId xmlns:a16="http://schemas.microsoft.com/office/drawing/2014/main" id="{6F195444-14F1-4409-BFD2-9BB79CDF607B}"/>
              </a:ext>
            </a:extLst>
          </p:cNvPr>
          <p:cNvSpPr/>
          <p:nvPr/>
        </p:nvSpPr>
        <p:spPr>
          <a:xfrm>
            <a:off x="832550" y="1130476"/>
            <a:ext cx="15855249" cy="31924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pic>
        <p:nvPicPr>
          <p:cNvPr id="17" name="Object 4" descr="preencoded.png">
            <a:extLst>
              <a:ext uri="{FF2B5EF4-FFF2-40B4-BE49-F238E27FC236}">
                <a16:creationId xmlns:a16="http://schemas.microsoft.com/office/drawing/2014/main" id="{B16DD722-7795-4C2C-916B-A815B924C73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35256"/>
          <a:stretch/>
        </p:blipFill>
        <p:spPr>
          <a:xfrm>
            <a:off x="0" y="-390525"/>
            <a:ext cx="4004471" cy="8429625"/>
          </a:xfrm>
          <a:prstGeom prst="rect">
            <a:avLst/>
          </a:prstGeom>
        </p:spPr>
      </p:pic>
      <p:pic>
        <p:nvPicPr>
          <p:cNvPr id="18" name="Object 4" descr="preencoded.png">
            <a:extLst>
              <a:ext uri="{FF2B5EF4-FFF2-40B4-BE49-F238E27FC236}">
                <a16:creationId xmlns:a16="http://schemas.microsoft.com/office/drawing/2014/main" id="{3DB1193A-0713-402B-BF25-DFCD6C20108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41927" t="84940" r="35075"/>
          <a:stretch/>
        </p:blipFill>
        <p:spPr>
          <a:xfrm>
            <a:off x="425445" y="8039099"/>
            <a:ext cx="1422401" cy="2295627"/>
          </a:xfrm>
          <a:prstGeom prst="rect">
            <a:avLst/>
          </a:prstGeom>
        </p:spPr>
      </p:pic>
      <p:pic>
        <p:nvPicPr>
          <p:cNvPr id="21" name="Object 6" descr="preencoded.png">
            <a:extLst>
              <a:ext uri="{FF2B5EF4-FFF2-40B4-BE49-F238E27FC236}">
                <a16:creationId xmlns:a16="http://schemas.microsoft.com/office/drawing/2014/main" id="{F782CDF5-84AA-487D-A756-6120205BE4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t="64795"/>
          <a:stretch/>
        </p:blipFill>
        <p:spPr>
          <a:xfrm>
            <a:off x="14477970" y="7655891"/>
            <a:ext cx="4342004" cy="2012690"/>
          </a:xfrm>
          <a:prstGeom prst="rect">
            <a:avLst/>
          </a:prstGeom>
        </p:spPr>
      </p:pic>
      <p:pic>
        <p:nvPicPr>
          <p:cNvPr id="3074" name="Picture 2" descr="ALSO Holding - Wikipedia">
            <a:extLst>
              <a:ext uri="{FF2B5EF4-FFF2-40B4-BE49-F238E27FC236}">
                <a16:creationId xmlns:a16="http://schemas.microsoft.com/office/drawing/2014/main" id="{40A622CD-933D-414E-9E6F-8AD3D5D3B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701" y="9857188"/>
            <a:ext cx="1213583" cy="42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955F79-904B-C387-111C-308A5E67FCE4}"/>
              </a:ext>
            </a:extLst>
          </p:cNvPr>
          <p:cNvSpPr txBox="1"/>
          <p:nvPr/>
        </p:nvSpPr>
        <p:spPr>
          <a:xfrm>
            <a:off x="832550" y="664168"/>
            <a:ext cx="16730358" cy="91409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Engaging Gamification: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employs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gamification</a:t>
            </a:r>
            <a:r>
              <a:rPr lang="en-US" sz="2800" b="0" i="0" dirty="0">
                <a:solidFill>
                  <a:srgbClr val="EE295C"/>
                </a:solidFill>
                <a:effectLst/>
                <a:latin typeface="Söhne"/>
              </a:rPr>
              <a:t> to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make cybersecurity training enjoyable and interactive 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for users. This approach helps keep participants engaged and motivated to learn.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>
              <a:buFont typeface="+mj-lt"/>
              <a:buAutoNum type="arabicPeriod"/>
            </a:pP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Realistic Phishing Simulations: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offers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realistic phishing simulations to prepare users for actual threats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. This hands-on experience allows individuals to recognize and respond to phishing attempts effectively.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>
              <a:buFont typeface="+mj-lt"/>
              <a:buAutoNum type="arabicPeriod"/>
            </a:pP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Continuous Learning: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The </a:t>
            </a:r>
            <a:r>
              <a:rPr lang="en-US" sz="2800" b="0" i="1" dirty="0">
                <a:solidFill>
                  <a:schemeClr val="bg1"/>
                </a:solidFill>
                <a:effectLst/>
                <a:latin typeface="Söhne"/>
              </a:rPr>
              <a:t>platform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provides ongoing, dynamic training modules that adapt to the evolving nature of cyber threats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. This ensures that users are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constantly improving their skills and staying informed 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about the latest attack techniques.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>
              <a:buFont typeface="+mj-lt"/>
              <a:buAutoNum type="arabicPeriod"/>
            </a:pP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Personalized Training Paths: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tailors training paths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based on individual user behavior, 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ensuring that each participant receives targeted and relevant exercises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to address their specific weaknesses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>
              <a:buFont typeface="+mj-lt"/>
              <a:buAutoNum type="arabicPeriod"/>
            </a:pP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Data-Driven Insights: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provides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detailed analytics and reports to both users and administrators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. This data allows organizations to track progress, identify areas of improvement, and demonstrate the effectiveness of the training program.</a:t>
            </a:r>
          </a:p>
        </p:txBody>
      </p:sp>
    </p:spTree>
    <p:extLst>
      <p:ext uri="{BB962C8B-B14F-4D97-AF65-F5344CB8AC3E}">
        <p14:creationId xmlns:p14="http://schemas.microsoft.com/office/powerpoint/2010/main" val="33424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2">
            <a:extLst>
              <a:ext uri="{FF2B5EF4-FFF2-40B4-BE49-F238E27FC236}">
                <a16:creationId xmlns:a16="http://schemas.microsoft.com/office/drawing/2014/main" id="{B64A8A06-E9B4-4B14-BC65-5726125939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13985" r="3012" b="24183"/>
          <a:stretch/>
        </p:blipFill>
        <p:spPr>
          <a:xfrm>
            <a:off x="725092" y="0"/>
            <a:ext cx="17562908" cy="10286999"/>
          </a:xfrm>
          <a:prstGeom prst="rect">
            <a:avLst/>
          </a:prstGeom>
          <a:noFill/>
        </p:spPr>
      </p:pic>
      <p:pic>
        <p:nvPicPr>
          <p:cNvPr id="12" name="Object 1" descr="preencoded.png">
            <a:extLst>
              <a:ext uri="{FF2B5EF4-FFF2-40B4-BE49-F238E27FC236}">
                <a16:creationId xmlns:a16="http://schemas.microsoft.com/office/drawing/2014/main" id="{8950B59C-3143-440A-9525-438A58385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32923" y="286425"/>
            <a:ext cx="2242637" cy="4821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18C72B-61A1-4551-BE3C-88E5FA7D47BD}"/>
              </a:ext>
            </a:extLst>
          </p:cNvPr>
          <p:cNvSpPr/>
          <p:nvPr/>
        </p:nvSpPr>
        <p:spPr>
          <a:xfrm>
            <a:off x="0" y="9729454"/>
            <a:ext cx="18288000" cy="609601"/>
          </a:xfrm>
          <a:prstGeom prst="rect">
            <a:avLst/>
          </a:prstGeom>
          <a:gradFill flip="none" rotWithShape="1">
            <a:gsLst>
              <a:gs pos="83000">
                <a:srgbClr val="3D3D3D"/>
              </a:gs>
              <a:gs pos="69000">
                <a:srgbClr val="3C3C3C">
                  <a:alpha val="4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Object 4" descr="preencoded.png">
            <a:extLst>
              <a:ext uri="{FF2B5EF4-FFF2-40B4-BE49-F238E27FC236}">
                <a16:creationId xmlns:a16="http://schemas.microsoft.com/office/drawing/2014/main" id="{B16DD722-7795-4C2C-916B-A815B924C73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35256"/>
          <a:stretch/>
        </p:blipFill>
        <p:spPr>
          <a:xfrm>
            <a:off x="0" y="-390525"/>
            <a:ext cx="4004471" cy="8429625"/>
          </a:xfrm>
          <a:prstGeom prst="rect">
            <a:avLst/>
          </a:prstGeom>
        </p:spPr>
      </p:pic>
      <p:pic>
        <p:nvPicPr>
          <p:cNvPr id="18" name="Object 4" descr="preencoded.png">
            <a:extLst>
              <a:ext uri="{FF2B5EF4-FFF2-40B4-BE49-F238E27FC236}">
                <a16:creationId xmlns:a16="http://schemas.microsoft.com/office/drawing/2014/main" id="{3DB1193A-0713-402B-BF25-DFCD6C20108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41927" t="84940" r="35075"/>
          <a:stretch/>
        </p:blipFill>
        <p:spPr>
          <a:xfrm>
            <a:off x="425445" y="8039099"/>
            <a:ext cx="1422401" cy="2295627"/>
          </a:xfrm>
          <a:prstGeom prst="rect">
            <a:avLst/>
          </a:prstGeom>
        </p:spPr>
      </p:pic>
      <p:pic>
        <p:nvPicPr>
          <p:cNvPr id="21" name="Object 6" descr="preencoded.png">
            <a:extLst>
              <a:ext uri="{FF2B5EF4-FFF2-40B4-BE49-F238E27FC236}">
                <a16:creationId xmlns:a16="http://schemas.microsoft.com/office/drawing/2014/main" id="{F782CDF5-84AA-487D-A756-6120205BE4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t="64795"/>
          <a:stretch/>
        </p:blipFill>
        <p:spPr>
          <a:xfrm>
            <a:off x="14477970" y="7655891"/>
            <a:ext cx="4342004" cy="2012690"/>
          </a:xfrm>
          <a:prstGeom prst="rect">
            <a:avLst/>
          </a:prstGeom>
        </p:spPr>
      </p:pic>
      <p:pic>
        <p:nvPicPr>
          <p:cNvPr id="3074" name="Picture 2" descr="ALSO Holding - Wikipedia">
            <a:extLst>
              <a:ext uri="{FF2B5EF4-FFF2-40B4-BE49-F238E27FC236}">
                <a16:creationId xmlns:a16="http://schemas.microsoft.com/office/drawing/2014/main" id="{40A622CD-933D-414E-9E6F-8AD3D5D3B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701" y="9857188"/>
            <a:ext cx="1213583" cy="42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8530B5-6DCB-1801-99ED-BBE470F6925A}"/>
              </a:ext>
            </a:extLst>
          </p:cNvPr>
          <p:cNvSpPr txBox="1"/>
          <p:nvPr/>
        </p:nvSpPr>
        <p:spPr>
          <a:xfrm>
            <a:off x="725092" y="1558608"/>
            <a:ext cx="16691919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lv-LV" sz="2800" b="1" i="0" dirty="0">
                <a:solidFill>
                  <a:srgbClr val="0398D9"/>
                </a:solidFill>
                <a:effectLst/>
                <a:latin typeface="Söhne"/>
              </a:rPr>
              <a:t>6.</a:t>
            </a: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Phishing Incident Response Training: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not only focuses on prevention but also provides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training for responding to phishing incidents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. This helps users understand the appropriate actions to take when they encounter a potential threat.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/>
            <a:r>
              <a:rPr lang="lv-LV" sz="2800" b="1" dirty="0">
                <a:solidFill>
                  <a:srgbClr val="0398D9"/>
                </a:solidFill>
                <a:latin typeface="Söhne"/>
              </a:rPr>
              <a:t>7.</a:t>
            </a: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User-Friendly Interface: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The platform features an intuitive and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user-friendly interface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, making it easy for individuals at all levels of technical expertise to participate in the training program.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/>
            <a:r>
              <a:rPr lang="lv-LV" sz="2800" b="1" i="0" dirty="0">
                <a:solidFill>
                  <a:srgbClr val="0398D9"/>
                </a:solidFill>
                <a:effectLst/>
                <a:latin typeface="Söhne"/>
              </a:rPr>
              <a:t>8.</a:t>
            </a: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Integration with Existing Security Infrastructure: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can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seamlessly integrate with existing cybersecurity infrastructure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, enhancing overall security without causing disruptions to current systems.</a:t>
            </a:r>
            <a:endParaRPr lang="lv-LV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endParaRPr lang="en-US" sz="2800" b="0" i="0" dirty="0">
              <a:solidFill>
                <a:schemeClr val="bg1"/>
              </a:solidFill>
              <a:effectLst/>
              <a:latin typeface="Söhne"/>
            </a:endParaRPr>
          </a:p>
          <a:p>
            <a:pPr algn="just"/>
            <a:r>
              <a:rPr lang="lv-LV" sz="2800" b="1" i="0" dirty="0">
                <a:solidFill>
                  <a:srgbClr val="0398D9"/>
                </a:solidFill>
                <a:effectLst/>
                <a:latin typeface="Söhne"/>
              </a:rPr>
              <a:t>9.</a:t>
            </a:r>
            <a:r>
              <a:rPr lang="en-US" sz="2800" b="1" i="0" dirty="0">
                <a:solidFill>
                  <a:srgbClr val="0398D9"/>
                </a:solidFill>
                <a:effectLst/>
                <a:latin typeface="Söhne"/>
              </a:rPr>
              <a:t>Increased Security Awareness:</a:t>
            </a:r>
            <a:endParaRPr lang="en-US" sz="2800" b="0" i="0" dirty="0">
              <a:solidFill>
                <a:srgbClr val="0398D9"/>
              </a:solidFill>
              <a:effectLst/>
              <a:latin typeface="Söhne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By participating in </a:t>
            </a:r>
            <a:r>
              <a:rPr lang="en-US" sz="2800" b="0" i="0" dirty="0" err="1">
                <a:solidFill>
                  <a:schemeClr val="bg1"/>
                </a:solidFill>
                <a:effectLst/>
                <a:latin typeface="Söhne"/>
              </a:rPr>
              <a:t>HoxHunt's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 training, end customers can raise their awareness about the </a:t>
            </a:r>
            <a:r>
              <a:rPr lang="en-US" sz="2800" b="0" i="1" dirty="0">
                <a:solidFill>
                  <a:srgbClr val="EE295C"/>
                </a:solidFill>
                <a:effectLst/>
                <a:latin typeface="Söhne"/>
              </a:rPr>
              <a:t>various tactics cybercriminals use</a:t>
            </a:r>
            <a:r>
              <a:rPr lang="en-US" sz="2800" b="0" i="0" dirty="0">
                <a:solidFill>
                  <a:schemeClr val="bg1"/>
                </a:solidFill>
                <a:effectLst/>
                <a:latin typeface="Söhne"/>
              </a:rPr>
              <a:t>, making them more vigilant and less susceptible to phishing attacks.</a:t>
            </a:r>
          </a:p>
        </p:txBody>
      </p:sp>
    </p:spTree>
    <p:extLst>
      <p:ext uri="{BB962C8B-B14F-4D97-AF65-F5344CB8AC3E}">
        <p14:creationId xmlns:p14="http://schemas.microsoft.com/office/powerpoint/2010/main" val="508369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2">
            <a:extLst>
              <a:ext uri="{FF2B5EF4-FFF2-40B4-BE49-F238E27FC236}">
                <a16:creationId xmlns:a16="http://schemas.microsoft.com/office/drawing/2014/main" id="{B64A8A06-E9B4-4B14-BC65-5726125939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13985" r="3012" b="24183"/>
          <a:stretch/>
        </p:blipFill>
        <p:spPr>
          <a:xfrm>
            <a:off x="620566" y="731520"/>
            <a:ext cx="17562908" cy="10286999"/>
          </a:xfrm>
          <a:prstGeom prst="rect">
            <a:avLst/>
          </a:prstGeom>
          <a:noFill/>
        </p:spPr>
      </p:pic>
      <p:pic>
        <p:nvPicPr>
          <p:cNvPr id="12" name="Object 1" descr="preencoded.png">
            <a:extLst>
              <a:ext uri="{FF2B5EF4-FFF2-40B4-BE49-F238E27FC236}">
                <a16:creationId xmlns:a16="http://schemas.microsoft.com/office/drawing/2014/main" id="{8950B59C-3143-440A-9525-438A583852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308225" y="1559762"/>
            <a:ext cx="3671549" cy="789323"/>
          </a:xfrm>
          <a:prstGeom prst="rect">
            <a:avLst/>
          </a:prstGeom>
        </p:spPr>
      </p:pic>
      <p:sp>
        <p:nvSpPr>
          <p:cNvPr id="14" name="Object6">
            <a:extLst>
              <a:ext uri="{FF2B5EF4-FFF2-40B4-BE49-F238E27FC236}">
                <a16:creationId xmlns:a16="http://schemas.microsoft.com/office/drawing/2014/main" id="{02A59705-B21E-4093-964A-86329B672576}"/>
              </a:ext>
            </a:extLst>
          </p:cNvPr>
          <p:cNvSpPr/>
          <p:nvPr/>
        </p:nvSpPr>
        <p:spPr>
          <a:xfrm>
            <a:off x="1847846" y="4708237"/>
            <a:ext cx="1459230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sz="2000" b="0" i="0" dirty="0">
                <a:solidFill>
                  <a:srgbClr val="00B0F5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increased cyber security protection.</a:t>
            </a:r>
            <a:endParaRPr lang="lv-LV" sz="2000" b="0" i="0" dirty="0">
              <a:solidFill>
                <a:srgbClr val="00B0F5"/>
              </a:solidFill>
              <a:latin typeface="Montserrat SemiBold" pitchFamily="34" charset="0"/>
              <a:ea typeface="Montserrat SemiBold" pitchFamily="34" charset="-122"/>
              <a:cs typeface="Montserrat SemiBold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18C72B-61A1-4551-BE3C-88E5FA7D47BD}"/>
              </a:ext>
            </a:extLst>
          </p:cNvPr>
          <p:cNvSpPr/>
          <p:nvPr/>
        </p:nvSpPr>
        <p:spPr>
          <a:xfrm>
            <a:off x="0" y="9729454"/>
            <a:ext cx="18288000" cy="609601"/>
          </a:xfrm>
          <a:prstGeom prst="rect">
            <a:avLst/>
          </a:prstGeom>
          <a:gradFill flip="none" rotWithShape="1">
            <a:gsLst>
              <a:gs pos="83000">
                <a:srgbClr val="3D3D3D"/>
              </a:gs>
              <a:gs pos="69000">
                <a:srgbClr val="3C3C3C">
                  <a:alpha val="4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bject3">
            <a:extLst>
              <a:ext uri="{FF2B5EF4-FFF2-40B4-BE49-F238E27FC236}">
                <a16:creationId xmlns:a16="http://schemas.microsoft.com/office/drawing/2014/main" id="{4797420D-01EE-4864-A79A-FD165A717182}"/>
              </a:ext>
            </a:extLst>
          </p:cNvPr>
          <p:cNvSpPr/>
          <p:nvPr/>
        </p:nvSpPr>
        <p:spPr>
          <a:xfrm>
            <a:off x="97221" y="3718440"/>
            <a:ext cx="18288000" cy="33432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8775"/>
              </a:lnSpc>
            </a:pPr>
            <a:r>
              <a:rPr lang="lv-LV" sz="4400" b="1" kern="0" spc="23" dirty="0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NIS2 </a:t>
            </a:r>
            <a:r>
              <a:rPr lang="lv-LV" sz="4400" b="1" kern="0" spc="23" dirty="0" err="1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Directive</a:t>
            </a:r>
            <a:endParaRPr lang="en-US" sz="4400" b="1" dirty="0"/>
          </a:p>
        </p:txBody>
      </p:sp>
      <p:pic>
        <p:nvPicPr>
          <p:cNvPr id="17" name="Object 4" descr="preencoded.png">
            <a:extLst>
              <a:ext uri="{FF2B5EF4-FFF2-40B4-BE49-F238E27FC236}">
                <a16:creationId xmlns:a16="http://schemas.microsoft.com/office/drawing/2014/main" id="{B16DD722-7795-4C2C-916B-A815B924C73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35256"/>
          <a:stretch/>
        </p:blipFill>
        <p:spPr>
          <a:xfrm>
            <a:off x="0" y="-390525"/>
            <a:ext cx="4004471" cy="8429625"/>
          </a:xfrm>
          <a:prstGeom prst="rect">
            <a:avLst/>
          </a:prstGeom>
        </p:spPr>
      </p:pic>
      <p:pic>
        <p:nvPicPr>
          <p:cNvPr id="18" name="Object 4" descr="preencoded.png">
            <a:extLst>
              <a:ext uri="{FF2B5EF4-FFF2-40B4-BE49-F238E27FC236}">
                <a16:creationId xmlns:a16="http://schemas.microsoft.com/office/drawing/2014/main" id="{3DB1193A-0713-402B-BF25-DFCD6C20108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20000"/>
          </a:blip>
          <a:srcRect l="41927" t="84940" r="35075"/>
          <a:stretch/>
        </p:blipFill>
        <p:spPr>
          <a:xfrm>
            <a:off x="425445" y="8039099"/>
            <a:ext cx="1422401" cy="2295627"/>
          </a:xfrm>
          <a:prstGeom prst="rect">
            <a:avLst/>
          </a:prstGeom>
        </p:spPr>
      </p:pic>
      <p:pic>
        <p:nvPicPr>
          <p:cNvPr id="21" name="Object 6" descr="preencoded.png">
            <a:extLst>
              <a:ext uri="{FF2B5EF4-FFF2-40B4-BE49-F238E27FC236}">
                <a16:creationId xmlns:a16="http://schemas.microsoft.com/office/drawing/2014/main" id="{F782CDF5-84AA-487D-A756-6120205BE4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35000"/>
          </a:blip>
          <a:srcRect t="64795"/>
          <a:stretch/>
        </p:blipFill>
        <p:spPr>
          <a:xfrm>
            <a:off x="14477970" y="7655891"/>
            <a:ext cx="4342004" cy="2012690"/>
          </a:xfrm>
          <a:prstGeom prst="rect">
            <a:avLst/>
          </a:prstGeom>
        </p:spPr>
      </p:pic>
      <p:pic>
        <p:nvPicPr>
          <p:cNvPr id="3074" name="Picture 2" descr="ALSO Holding - Wikipedia">
            <a:extLst>
              <a:ext uri="{FF2B5EF4-FFF2-40B4-BE49-F238E27FC236}">
                <a16:creationId xmlns:a16="http://schemas.microsoft.com/office/drawing/2014/main" id="{40A622CD-933D-414E-9E6F-8AD3D5D3B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701" y="9857188"/>
            <a:ext cx="1213583" cy="42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28B66C-447E-6FEC-F481-DCEE032BFA2A}"/>
              </a:ext>
            </a:extLst>
          </p:cNvPr>
          <p:cNvSpPr txBox="1"/>
          <p:nvPr/>
        </p:nvSpPr>
        <p:spPr>
          <a:xfrm>
            <a:off x="4696670" y="5413354"/>
            <a:ext cx="94107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Organizations subject to NIS2 requirements should develop comprehensive awareness training programs that align with the directive's objectives. These programs play a vital role in creating a cybersecurity-aware culture and mitigating the risks associated with potential cyber threats. </a:t>
            </a:r>
            <a:endParaRPr lang="lv-LV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2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2">
            <a:extLst>
              <a:ext uri="{FF2B5EF4-FFF2-40B4-BE49-F238E27FC236}">
                <a16:creationId xmlns:a16="http://schemas.microsoft.com/office/drawing/2014/main" id="{B64A8A06-E9B4-4B14-BC65-5726125939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13985" r="3012" b="24183"/>
          <a:stretch/>
        </p:blipFill>
        <p:spPr>
          <a:xfrm>
            <a:off x="620566" y="731520"/>
            <a:ext cx="17562908" cy="10286999"/>
          </a:xfrm>
          <a:prstGeom prst="rect">
            <a:avLst/>
          </a:prstGeom>
          <a:noFill/>
        </p:spPr>
      </p:pic>
      <p:sp>
        <p:nvSpPr>
          <p:cNvPr id="14" name="Object6">
            <a:extLst>
              <a:ext uri="{FF2B5EF4-FFF2-40B4-BE49-F238E27FC236}">
                <a16:creationId xmlns:a16="http://schemas.microsoft.com/office/drawing/2014/main" id="{02A59705-B21E-4093-964A-86329B672576}"/>
              </a:ext>
            </a:extLst>
          </p:cNvPr>
          <p:cNvSpPr/>
          <p:nvPr/>
        </p:nvSpPr>
        <p:spPr>
          <a:xfrm>
            <a:off x="2105870" y="102870"/>
            <a:ext cx="14592300" cy="1257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sz="2000" b="0" i="0" dirty="0">
                <a:solidFill>
                  <a:srgbClr val="00B0F5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When it comes to awareness training in the context of NIS2, there are several key points to consider:</a:t>
            </a:r>
            <a:endParaRPr lang="lv-LV" sz="2000" b="0" i="0" dirty="0">
              <a:solidFill>
                <a:srgbClr val="00B0F5"/>
              </a:solidFill>
              <a:latin typeface="Montserrat SemiBold" pitchFamily="34" charset="0"/>
              <a:ea typeface="Montserrat SemiBold" pitchFamily="34" charset="-122"/>
              <a:cs typeface="Montserrat SemiBold" pitchFamily="34" charset="-12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18C72B-61A1-4551-BE3C-88E5FA7D47BD}"/>
              </a:ext>
            </a:extLst>
          </p:cNvPr>
          <p:cNvSpPr/>
          <p:nvPr/>
        </p:nvSpPr>
        <p:spPr>
          <a:xfrm>
            <a:off x="0" y="9729454"/>
            <a:ext cx="18288000" cy="609601"/>
          </a:xfrm>
          <a:prstGeom prst="rect">
            <a:avLst/>
          </a:prstGeom>
          <a:gradFill flip="none" rotWithShape="1">
            <a:gsLst>
              <a:gs pos="83000">
                <a:srgbClr val="3D3D3D"/>
              </a:gs>
              <a:gs pos="69000">
                <a:srgbClr val="3C3C3C">
                  <a:alpha val="4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Object 4" descr="preencoded.png">
            <a:extLst>
              <a:ext uri="{FF2B5EF4-FFF2-40B4-BE49-F238E27FC236}">
                <a16:creationId xmlns:a16="http://schemas.microsoft.com/office/drawing/2014/main" id="{B16DD722-7795-4C2C-916B-A815B924C73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20000"/>
          </a:blip>
          <a:srcRect l="35256"/>
          <a:stretch/>
        </p:blipFill>
        <p:spPr>
          <a:xfrm>
            <a:off x="0" y="-390525"/>
            <a:ext cx="4004471" cy="8429625"/>
          </a:xfrm>
          <a:prstGeom prst="rect">
            <a:avLst/>
          </a:prstGeom>
        </p:spPr>
      </p:pic>
      <p:pic>
        <p:nvPicPr>
          <p:cNvPr id="18" name="Object 4" descr="preencoded.png">
            <a:extLst>
              <a:ext uri="{FF2B5EF4-FFF2-40B4-BE49-F238E27FC236}">
                <a16:creationId xmlns:a16="http://schemas.microsoft.com/office/drawing/2014/main" id="{3DB1193A-0713-402B-BF25-DFCD6C2010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20000"/>
          </a:blip>
          <a:srcRect l="41927" t="84940" r="35075"/>
          <a:stretch/>
        </p:blipFill>
        <p:spPr>
          <a:xfrm>
            <a:off x="425445" y="8039099"/>
            <a:ext cx="1422401" cy="2295627"/>
          </a:xfrm>
          <a:prstGeom prst="rect">
            <a:avLst/>
          </a:prstGeom>
        </p:spPr>
      </p:pic>
      <p:pic>
        <p:nvPicPr>
          <p:cNvPr id="21" name="Object 6" descr="preencoded.png">
            <a:extLst>
              <a:ext uri="{FF2B5EF4-FFF2-40B4-BE49-F238E27FC236}">
                <a16:creationId xmlns:a16="http://schemas.microsoft.com/office/drawing/2014/main" id="{F782CDF5-84AA-487D-A756-6120205BE4F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35000"/>
          </a:blip>
          <a:srcRect t="64795"/>
          <a:stretch/>
        </p:blipFill>
        <p:spPr>
          <a:xfrm>
            <a:off x="14477970" y="7655891"/>
            <a:ext cx="4342004" cy="2012690"/>
          </a:xfrm>
          <a:prstGeom prst="rect">
            <a:avLst/>
          </a:prstGeom>
        </p:spPr>
      </p:pic>
      <p:pic>
        <p:nvPicPr>
          <p:cNvPr id="3074" name="Picture 2" descr="ALSO Holding - Wikipedia">
            <a:extLst>
              <a:ext uri="{FF2B5EF4-FFF2-40B4-BE49-F238E27FC236}">
                <a16:creationId xmlns:a16="http://schemas.microsoft.com/office/drawing/2014/main" id="{40A622CD-933D-414E-9E6F-8AD3D5D3B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701" y="9857188"/>
            <a:ext cx="1213583" cy="42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33F338-EEDC-B8C2-F666-BCB288F2D186}"/>
              </a:ext>
            </a:extLst>
          </p:cNvPr>
          <p:cNvSpPr txBox="1"/>
          <p:nvPr/>
        </p:nvSpPr>
        <p:spPr>
          <a:xfrm>
            <a:off x="620566" y="665351"/>
            <a:ext cx="16504920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Employee Training: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Awareness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training is crucial for employees who have access to and are involved in the management of critical systems 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and information. This training ensures that they understand the potential risks and are equipped with the knowledge to identify and respond to cybersecurity threats.</a:t>
            </a:r>
          </a:p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Phishing Awareness</a:t>
            </a:r>
            <a:r>
              <a:rPr lang="lv-LV" sz="2400" b="1" i="0" dirty="0">
                <a:solidFill>
                  <a:srgbClr val="0398D9"/>
                </a:solidFill>
                <a:effectLst/>
                <a:latin typeface="Söhne"/>
              </a:rPr>
              <a:t> (top </a:t>
            </a:r>
            <a:r>
              <a:rPr lang="lv-LV" sz="2400" b="1" i="0" dirty="0" err="1">
                <a:solidFill>
                  <a:srgbClr val="0398D9"/>
                </a:solidFill>
                <a:effectLst/>
                <a:latin typeface="Söhne"/>
              </a:rPr>
              <a:t>attack</a:t>
            </a:r>
            <a:r>
              <a:rPr lang="lv-LV" sz="2400" b="1" i="0" dirty="0">
                <a:solidFill>
                  <a:srgbClr val="0398D9"/>
                </a:solidFill>
                <a:effectLst/>
                <a:latin typeface="Söhne"/>
              </a:rPr>
              <a:t> </a:t>
            </a:r>
            <a:r>
              <a:rPr lang="lv-LV" sz="2400" b="1" i="0" dirty="0" err="1">
                <a:solidFill>
                  <a:srgbClr val="0398D9"/>
                </a:solidFill>
                <a:effectLst/>
                <a:latin typeface="Söhne"/>
              </a:rPr>
              <a:t>vector</a:t>
            </a:r>
            <a:r>
              <a:rPr lang="lv-LV" sz="2400" b="1" i="0" dirty="0">
                <a:solidFill>
                  <a:srgbClr val="0398D9"/>
                </a:solidFill>
                <a:effectLst/>
                <a:latin typeface="Söhne"/>
              </a:rPr>
              <a:t>)</a:t>
            </a: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Given the prevalence of phishing attacks as a common vector for cyber threats, awareness training often includes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specific modules on recognizing and avoiding phishing attempts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. Employees are educated on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how to identify suspicious emails, links, and attachments.</a:t>
            </a:r>
          </a:p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Incident Response Training: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NIS2 emphasizes the importance of having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effective incident response plans in place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. Awareness training should cover the basics of incident response, ensuring that employees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know how to report incidents promptly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 and follow established procedures to mitigate potential damage.</a:t>
            </a:r>
          </a:p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Compliance Training: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Awareness training should cover the specific compliance requirements outlined in NIS2. Employees need to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understand their roles and responsibilities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 in maintaining the security of network and information systems in line with the directive.</a:t>
            </a:r>
          </a:p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Regular Updates: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The threat landscape is dynamic, and new cybersecurity risks emerge regularly.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Awareness training programs should be regularly updated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 to reflect the latest threats and best practices for cybersecurity.</a:t>
            </a:r>
          </a:p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User Accountability: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Training programs should instill a sense of accountability among users, emphasizing the role each individual plays in maintaining the overall cybersecurity posture of the organization.</a:t>
            </a:r>
          </a:p>
          <a:p>
            <a:pPr algn="l">
              <a:buFont typeface="+mj-lt"/>
              <a:buAutoNum type="arabicPeriod"/>
            </a:pPr>
            <a:r>
              <a:rPr lang="en-US" sz="2400" b="1" i="0" dirty="0">
                <a:solidFill>
                  <a:srgbClr val="0398D9"/>
                </a:solidFill>
                <a:effectLst/>
                <a:latin typeface="Söhne"/>
              </a:rPr>
              <a:t>Third-Party Awareness:</a:t>
            </a:r>
            <a:endParaRPr lang="en-US" sz="2400" b="0" i="0" dirty="0">
              <a:solidFill>
                <a:srgbClr val="0398D9"/>
              </a:solidFill>
              <a:effectLst/>
              <a:latin typeface="Söhne"/>
            </a:endParaRPr>
          </a:p>
          <a:p>
            <a:pPr lvl="1" algn="l"/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If applicable, awareness training should extend to </a:t>
            </a:r>
            <a:r>
              <a:rPr lang="en-US" sz="2400" b="0" i="1" dirty="0">
                <a:solidFill>
                  <a:srgbClr val="EE295C"/>
                </a:solidFill>
                <a:effectLst/>
                <a:latin typeface="Söhne"/>
              </a:rPr>
              <a:t>third-party vendors and partners who may have access to critical systems or information</a:t>
            </a:r>
            <a:r>
              <a:rPr lang="en-US" sz="2400" b="0" i="0" dirty="0">
                <a:solidFill>
                  <a:schemeClr val="bg1"/>
                </a:solidFill>
                <a:effectLst/>
                <a:latin typeface="Söhne"/>
              </a:rPr>
              <a:t>. This ensures a holistic approach to cybersecurity.</a:t>
            </a:r>
          </a:p>
        </p:txBody>
      </p:sp>
    </p:spTree>
    <p:extLst>
      <p:ext uri="{BB962C8B-B14F-4D97-AF65-F5344CB8AC3E}">
        <p14:creationId xmlns:p14="http://schemas.microsoft.com/office/powerpoint/2010/main" val="92962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solidFill>
          <a:srgbClr val="010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753100" y="4514850"/>
            <a:ext cx="5848350" cy="1257300"/>
          </a:xfrm>
          <a:prstGeom prst="rect">
            <a:avLst/>
          </a:prstGeom>
        </p:spPr>
      </p:pic>
      <p:sp>
        <p:nvSpPr>
          <p:cNvPr id="3" name="Object2"/>
          <p:cNvSpPr/>
          <p:nvPr/>
        </p:nvSpPr>
        <p:spPr>
          <a:xfrm>
            <a:off x="7515225" y="9248775"/>
            <a:ext cx="3267075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1500"/>
              </a:lnSpc>
            </a:pPr>
            <a:r>
              <a:rPr lang="en-US" sz="1050" b="0" i="0" kern="0" spc="75" dirty="0">
                <a:solidFill>
                  <a:srgbClr val="FFFFFF"/>
                </a:solidFill>
                <a:latin typeface="Montserrat SemiBold" pitchFamily="34" charset="0"/>
                <a:ea typeface="Montserrat SemiBold" pitchFamily="34" charset="-122"/>
                <a:cs typeface="Montserrat SemiBold" pitchFamily="34" charset="-120"/>
              </a:rPr>
              <a:t>WWW.HOXHUNT.COM</a:t>
            </a:r>
            <a:endParaRPr lang="en-US" sz="10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BD143F-9D2B-43BC-9BD8-1AA8607EB6AD}"/>
              </a:ext>
            </a:extLst>
          </p:cNvPr>
          <p:cNvSpPr/>
          <p:nvPr/>
        </p:nvSpPr>
        <p:spPr>
          <a:xfrm>
            <a:off x="0" y="9729454"/>
            <a:ext cx="18288000" cy="609601"/>
          </a:xfrm>
          <a:prstGeom prst="rect">
            <a:avLst/>
          </a:prstGeom>
          <a:gradFill flip="none" rotWithShape="1">
            <a:gsLst>
              <a:gs pos="83000">
                <a:srgbClr val="3D3D3D"/>
              </a:gs>
              <a:gs pos="69000">
                <a:srgbClr val="3C3C3C">
                  <a:alpha val="4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2" descr="ALSO Holding - Wikipedia">
            <a:extLst>
              <a:ext uri="{FF2B5EF4-FFF2-40B4-BE49-F238E27FC236}">
                <a16:creationId xmlns:a16="http://schemas.microsoft.com/office/drawing/2014/main" id="{CEFCD5B9-B662-4D3A-90EC-E0559DFAA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279" y="6881812"/>
            <a:ext cx="3550021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LSO Holding - Wikipedia">
            <a:extLst>
              <a:ext uri="{FF2B5EF4-FFF2-40B4-BE49-F238E27FC236}">
                <a16:creationId xmlns:a16="http://schemas.microsoft.com/office/drawing/2014/main" id="{EB5BABB2-507E-4A10-AA25-A3F02A8D7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701" y="9857188"/>
            <a:ext cx="1213583" cy="42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db8b1-70d8-4bbb-8a8f-a06fb77c54ad">
      <Terms xmlns="http://schemas.microsoft.com/office/infopath/2007/PartnerControls"/>
    </lcf76f155ced4ddcb4097134ff3c332f>
    <TaxCatchAll xmlns="f8b1b49e-b2a6-493d-a244-dd6e5b56bc9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A73A72F0A2D140842D130E7A9B7E3F" ma:contentTypeVersion="17" ma:contentTypeDescription="Create a new document." ma:contentTypeScope="" ma:versionID="67edcd441efd0aa427f5275fea21f962">
  <xsd:schema xmlns:xsd="http://www.w3.org/2001/XMLSchema" xmlns:xs="http://www.w3.org/2001/XMLSchema" xmlns:p="http://schemas.microsoft.com/office/2006/metadata/properties" xmlns:ns2="accdb8b1-70d8-4bbb-8a8f-a06fb77c54ad" xmlns:ns3="f8b1b49e-b2a6-493d-a244-dd6e5b56bc9c" targetNamespace="http://schemas.microsoft.com/office/2006/metadata/properties" ma:root="true" ma:fieldsID="67c4177ec406985f85dd88a583342a69" ns2:_="" ns3:_="">
    <xsd:import namespace="accdb8b1-70d8-4bbb-8a8f-a06fb77c54ad"/>
    <xsd:import namespace="f8b1b49e-b2a6-493d-a244-dd6e5b56bc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db8b1-70d8-4bbb-8a8f-a06fb77c54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a88636fb-570f-4580-887d-d18a0f6640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1b49e-b2a6-493d-a244-dd6e5b56bc9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a0673e1-da01-4d98-aec0-fce15730635a}" ma:internalName="TaxCatchAll" ma:showField="CatchAllData" ma:web="f8b1b49e-b2a6-493d-a244-dd6e5b56bc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39152B-E6E4-4DF2-90DE-20C0697147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D2C318-6E7F-4EED-A0E4-7036E7B7D9C3}">
  <ds:schemaRefs>
    <ds:schemaRef ds:uri="http://www.w3.org/XML/1998/namespace"/>
    <ds:schemaRef ds:uri="http://purl.org/dc/elements/1.1/"/>
    <ds:schemaRef ds:uri="http://schemas.microsoft.com/office/2006/documentManagement/types"/>
    <ds:schemaRef ds:uri="f4dabb26-b3f4-4d62-99bb-4de1a5b8d941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69a98bf9-295e-4cbe-bbeb-ba3c3e1e44ef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8D5B6E5-B684-4A79-88C7-5108575CD4E2}"/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750</Words>
  <Application>Microsoft Office PowerPoint</Application>
  <PresentationFormat>Custom</PresentationFormat>
  <Paragraphs>59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Montserrat SemiBold</vt:lpstr>
      <vt:lpstr>Söhne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Mārtiņš Zeipe</cp:lastModifiedBy>
  <cp:revision>44</cp:revision>
  <dcterms:created xsi:type="dcterms:W3CDTF">2021-06-30T10:30:14Z</dcterms:created>
  <dcterms:modified xsi:type="dcterms:W3CDTF">2024-02-01T12:52:27Z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0x01010001A73A72F0A2D140842D130E7A9B7E3F</vt:lpwstr>
  </property>
  <property fmtid="{D5CDD505-2E9C-101B-9397-08002B2CF9AE}" pid="3" name="MSIP_Label_8dbef4c5-c818-41ba-ac89-c164c445b051_Enabled">
    <vt:lpwstr>true</vt:lpwstr>
  </property>
  <property fmtid="{D5CDD505-2E9C-101B-9397-08002B2CF9AE}" pid="4" name="MSIP_Label_8dbef4c5-c818-41ba-ac89-c164c445b051_SetDate">
    <vt:lpwstr>2024-02-01T09:13:38Z</vt:lpwstr>
  </property>
  <property fmtid="{D5CDD505-2E9C-101B-9397-08002B2CF9AE}" pid="5" name="MSIP_Label_8dbef4c5-c818-41ba-ac89-c164c445b051_Method">
    <vt:lpwstr>Standard</vt:lpwstr>
  </property>
  <property fmtid="{D5CDD505-2E9C-101B-9397-08002B2CF9AE}" pid="6" name="MSIP_Label_8dbef4c5-c818-41ba-ac89-c164c445b051_Name">
    <vt:lpwstr>8dbef4c5-c818-41ba-ac89-c164c445b051</vt:lpwstr>
  </property>
  <property fmtid="{D5CDD505-2E9C-101B-9397-08002B2CF9AE}" pid="7" name="MSIP_Label_8dbef4c5-c818-41ba-ac89-c164c445b051_SiteId">
    <vt:lpwstr>95924808-3044-4177-9c1b-713746ffab95</vt:lpwstr>
  </property>
  <property fmtid="{D5CDD505-2E9C-101B-9397-08002B2CF9AE}" pid="8" name="MSIP_Label_8dbef4c5-c818-41ba-ac89-c164c445b051_ActionId">
    <vt:lpwstr>e043a0af-700d-4a6c-9dc7-ebc5a7c24aaa</vt:lpwstr>
  </property>
  <property fmtid="{D5CDD505-2E9C-101B-9397-08002B2CF9AE}" pid="9" name="MSIP_Label_8dbef4c5-c818-41ba-ac89-c164c445b051_ContentBits">
    <vt:lpwstr>0</vt:lpwstr>
  </property>
</Properties>
</file>